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Nunito"/>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6.xml"/><Relationship Id="rId42" Type="http://schemas.openxmlformats.org/officeDocument/2006/relationships/font" Target="fonts/CenturyGothic-regular.fntdata"/><Relationship Id="rId41" Type="http://schemas.openxmlformats.org/officeDocument/2006/relationships/font" Target="fonts/Nunito-boldItalic.fntdata"/><Relationship Id="rId22" Type="http://schemas.openxmlformats.org/officeDocument/2006/relationships/slide" Target="slides/slide18.xml"/><Relationship Id="rId44" Type="http://schemas.openxmlformats.org/officeDocument/2006/relationships/font" Target="fonts/CenturyGothic-italic.fntdata"/><Relationship Id="rId21" Type="http://schemas.openxmlformats.org/officeDocument/2006/relationships/slide" Target="slides/slide17.xml"/><Relationship Id="rId43" Type="http://schemas.openxmlformats.org/officeDocument/2006/relationships/font" Target="fonts/CenturyGothic-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Nunito-bold.fntdata"/><Relationship Id="rId16" Type="http://schemas.openxmlformats.org/officeDocument/2006/relationships/slide" Target="slides/slide12.xml"/><Relationship Id="rId38" Type="http://schemas.openxmlformats.org/officeDocument/2006/relationships/font" Target="fonts/Nuni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Intro </a:t>
            </a:r>
            <a:r>
              <a:rPr lang="en-GB"/>
              <a:t>Contexte: canaux mobiles….</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Qui pense que c’est celle de droite la bonne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2.11KB, 50x40 px</a:t>
            </a:r>
            <a:endParaRPr/>
          </a:p>
          <a:p>
            <a:pPr indent="0" lvl="0" marL="0">
              <a:spcBef>
                <a:spcPts val="0"/>
              </a:spcBef>
              <a:spcAft>
                <a:spcPts val="0"/>
              </a:spcAft>
              <a:buNone/>
            </a:pPr>
            <a:r>
              <a:rPr lang="en-GB"/>
              <a:t>=&gt; Get to the limits of the algorithm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One of the main part of the compression scheme, managed here by the BPG image format</a:t>
            </a:r>
            <a:endParaRPr sz="1300">
              <a:solidFill>
                <a:schemeClr val="dk2"/>
              </a:solidFill>
              <a:latin typeface="Calibri"/>
              <a:ea typeface="Calibri"/>
              <a:cs typeface="Calibri"/>
              <a:sym typeface="Calibri"/>
            </a:endParaRPr>
          </a:p>
          <a:p>
            <a:pPr indent="-311150" lvl="0" marL="457200" rtl="0">
              <a:lnSpc>
                <a:spcPct val="115000"/>
              </a:lnSpc>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 DON’T talk about decorrelation</a:t>
            </a:r>
            <a:endParaRPr sz="1300">
              <a:solidFill>
                <a:schemeClr val="dk2"/>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Purpose: As in all parts of the project, we wanted au NN to do it.</a:t>
            </a:r>
            <a:endParaRPr/>
          </a:p>
          <a:p>
            <a:pPr indent="0" lvl="0" marL="0">
              <a:spcBef>
                <a:spcPts val="0"/>
              </a:spcBef>
              <a:spcAft>
                <a:spcPts val="0"/>
              </a:spcAft>
              <a:buNone/>
            </a:pPr>
            <a:r>
              <a:t/>
            </a:r>
            <a:endParaRPr/>
          </a:p>
          <a:p>
            <a:pPr indent="0" lvl="0" marL="0">
              <a:spcBef>
                <a:spcPts val="0"/>
              </a:spcBef>
              <a:spcAft>
                <a:spcPts val="0"/>
              </a:spcAft>
              <a:buNone/>
            </a:pPr>
            <a:r>
              <a:rPr lang="en-GB"/>
              <a:t>### But when SR reconstructs a whole image, prediction predicts a part of it without knowing it early.</a:t>
            </a:r>
            <a:endParaRPr/>
          </a:p>
          <a:p>
            <a:pPr indent="0" lvl="0" marL="0">
              <a:spcBef>
                <a:spcPts val="0"/>
              </a:spcBef>
              <a:spcAft>
                <a:spcPts val="0"/>
              </a:spcAft>
              <a:buNone/>
            </a:pPr>
            <a:r>
              <a:t/>
            </a:r>
            <a:endParaRPr/>
          </a:p>
          <a:p>
            <a:pPr indent="0" lvl="0" marL="0">
              <a:spcBef>
                <a:spcPts val="0"/>
              </a:spcBef>
              <a:spcAft>
                <a:spcPts val="0"/>
              </a:spcAft>
              <a:buNone/>
            </a:pPr>
            <a:r>
              <a:rPr lang="en-GB"/>
              <a:t>In class, we learnt how it is possible to do this pixel by pixel =&gt; we want our network to do it block per block.</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rPr lang="en-GB"/>
              <a:t>By now, the prediction feature is handled by BPG, a complexe Image format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 new image format : the core of our compression scheme.</a:t>
            </a:r>
            <a:endParaRPr/>
          </a:p>
          <a:p>
            <a:pPr indent="0" lvl="0" marL="0">
              <a:spcBef>
                <a:spcPts val="0"/>
              </a:spcBef>
              <a:spcAft>
                <a:spcPts val="0"/>
              </a:spcAft>
              <a:buNone/>
            </a:pPr>
            <a:r>
              <a:t/>
            </a:r>
            <a:endParaRPr/>
          </a:p>
          <a:p>
            <a:pPr indent="-311150" lvl="0" marL="457200" rtl="0">
              <a:spcBef>
                <a:spcPts val="0"/>
              </a:spcBef>
              <a:spcAft>
                <a:spcPts val="0"/>
              </a:spcAft>
              <a:buClr>
                <a:schemeClr val="dk2"/>
              </a:buClr>
              <a:buSzPts val="1300"/>
              <a:buFont typeface="Calibri"/>
              <a:buChar char="●"/>
            </a:pPr>
            <a:r>
              <a:rPr lang="en-GB"/>
              <a:t>#### </a:t>
            </a:r>
            <a:r>
              <a:rPr lang="en-GB"/>
              <a:t>Prédiction utilisée lors de l’encodage (calcul erreur, mise en mémoire) en BPG et du décodage (somme de l’erreur)</a:t>
            </a:r>
            <a:endParaRPr/>
          </a:p>
          <a:p>
            <a:pPr indent="-311150" lvl="0" marL="457200" rtl="0">
              <a:spcBef>
                <a:spcPts val="0"/>
              </a:spcBef>
              <a:spcAft>
                <a:spcPts val="0"/>
              </a:spcAft>
              <a:buClr>
                <a:schemeClr val="dk2"/>
              </a:buClr>
              <a:buSzPts val="1300"/>
              <a:buFont typeface="Calibri"/>
              <a:buChar char="●"/>
            </a:pPr>
            <a:r>
              <a:rPr lang="en-GB"/>
              <a:t>#### on va encoder et décoder avec le même réseau</a:t>
            </a:r>
            <a:endParaRPr/>
          </a:p>
          <a:p>
            <a:pPr indent="0" lvl="0" marL="0">
              <a:spcBef>
                <a:spcPts val="0"/>
              </a:spcBef>
              <a:spcAft>
                <a:spcPts val="0"/>
              </a:spcAft>
              <a:buNone/>
            </a:pPr>
            <a:r>
              <a:t/>
            </a:r>
            <a:endParaRPr/>
          </a:p>
          <a:p>
            <a:pPr indent="-311150" lvl="0" marL="457200" rtl="0">
              <a:spcBef>
                <a:spcPts val="0"/>
              </a:spcBef>
              <a:spcAft>
                <a:spcPts val="0"/>
              </a:spcAft>
              <a:buClr>
                <a:schemeClr val="dk2"/>
              </a:buClr>
              <a:buSzPts val="1300"/>
              <a:buFont typeface="Calibri"/>
              <a:buChar char="●"/>
            </a:pPr>
            <a:r>
              <a:rPr lang="en-GB"/>
              <a:t>Forward, we want to give up this complex way</a:t>
            </a:r>
            <a:r>
              <a:rPr lang="en-GB"/>
              <a:t> of prediction (number of predefined modesas in HEVC) but entirely replace it by deep learning.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2-3 repeated conv/ReLU layers in each conv layer</a:t>
            </a:r>
            <a:endParaRPr/>
          </a:p>
          <a:p>
            <a:pPr indent="0" lvl="0" marL="0">
              <a:spcBef>
                <a:spcPts val="0"/>
              </a:spcBef>
              <a:spcAft>
                <a:spcPts val="0"/>
              </a:spcAft>
              <a:buNone/>
            </a:pPr>
            <a:r>
              <a:rPr lang="en-GB"/>
              <a:t>Fool 32% of human participants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1" name="Shape 3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GSM = 1kB/s =&gt; 263 seconds (2 minutes) to 2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Investigate way of pre and post-treating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500">
                <a:solidFill>
                  <a:srgbClr val="333333"/>
                </a:solidFill>
                <a:highlight>
                  <a:srgbClr val="FFFFFF"/>
                </a:highlight>
              </a:rPr>
              <a:t>Super-Resolution in image processing means upsampling and therefore interpolation between pixels of an image.</a:t>
            </a:r>
            <a:endParaRPr sz="1500">
              <a:solidFill>
                <a:srgbClr val="333333"/>
              </a:solidFill>
              <a:highlight>
                <a:srgbClr val="FFFFFF"/>
              </a:highlight>
            </a:endParaRPr>
          </a:p>
          <a:p>
            <a:pPr indent="0" lvl="0" marL="0">
              <a:spcBef>
                <a:spcPts val="0"/>
              </a:spcBef>
              <a:spcAft>
                <a:spcPts val="0"/>
              </a:spcAft>
              <a:buNone/>
            </a:pPr>
            <a:r>
              <a:t/>
            </a:r>
            <a:endParaRPr sz="1500">
              <a:solidFill>
                <a:srgbClr val="333333"/>
              </a:solidFill>
              <a:highlight>
                <a:srgbClr val="FFFFFF"/>
              </a:highlight>
            </a:endParaRPr>
          </a:p>
          <a:p>
            <a:pPr indent="0" lvl="0" marL="0">
              <a:spcBef>
                <a:spcPts val="0"/>
              </a:spcBef>
              <a:spcAft>
                <a:spcPts val="0"/>
              </a:spcAft>
              <a:buNone/>
            </a:pPr>
            <a:r>
              <a:rPr lang="en-GB" sz="1500">
                <a:solidFill>
                  <a:srgbClr val="333333"/>
                </a:solidFill>
                <a:highlight>
                  <a:srgbClr val="FFFFFF"/>
                </a:highlight>
              </a:rPr>
              <a:t>To make images </a:t>
            </a:r>
            <a:r>
              <a:rPr b="1" lang="en-GB" sz="1500">
                <a:solidFill>
                  <a:srgbClr val="333333"/>
                </a:solidFill>
                <a:highlight>
                  <a:srgbClr val="FFFFFF"/>
                </a:highlight>
              </a:rPr>
              <a:t>larger </a:t>
            </a:r>
            <a:r>
              <a:rPr lang="en-GB" sz="1500">
                <a:solidFill>
                  <a:srgbClr val="333333"/>
                </a:solidFill>
                <a:highlight>
                  <a:srgbClr val="FFFFFF"/>
                </a:highlight>
              </a:rPr>
              <a:t>it is necessary to </a:t>
            </a:r>
            <a:r>
              <a:rPr b="1" lang="en-GB" sz="1500">
                <a:solidFill>
                  <a:srgbClr val="333333"/>
                </a:solidFill>
                <a:highlight>
                  <a:srgbClr val="FFFFFF"/>
                </a:highlight>
              </a:rPr>
              <a:t>predict </a:t>
            </a:r>
            <a:r>
              <a:rPr lang="en-GB" sz="1500">
                <a:solidFill>
                  <a:srgbClr val="333333"/>
                </a:solidFill>
                <a:highlight>
                  <a:srgbClr val="FFFFFF"/>
                </a:highlight>
              </a:rPr>
              <a:t>the values of the </a:t>
            </a:r>
            <a:r>
              <a:rPr b="1" lang="en-GB" sz="1500">
                <a:solidFill>
                  <a:srgbClr val="333333"/>
                </a:solidFill>
                <a:highlight>
                  <a:srgbClr val="FFFFFF"/>
                </a:highlight>
              </a:rPr>
              <a:t>additional pixels between the original pixels</a:t>
            </a:r>
            <a:r>
              <a:rPr lang="en-GB" sz="1500">
                <a:solidFill>
                  <a:srgbClr val="333333"/>
                </a:solidFill>
                <a:highlight>
                  <a:srgbClr val="FFFFFF"/>
                </a:highlight>
              </a:rPr>
              <a:t>. One of the easiest ways and also a traditional method to do this is applying a bicubic interpolation (bilinear, HEVC) . New methods have emerged in the recent years and the use of </a:t>
            </a:r>
            <a:r>
              <a:rPr b="1" lang="en-GB" sz="1500">
                <a:solidFill>
                  <a:srgbClr val="333333"/>
                </a:solidFill>
                <a:highlight>
                  <a:srgbClr val="FFFFFF"/>
                </a:highlight>
              </a:rPr>
              <a:t>neural networks is outperforming all other methods developed so far</a:t>
            </a:r>
            <a:r>
              <a:rPr lang="en-GB" sz="1500">
                <a:solidFill>
                  <a:srgbClr val="333333"/>
                </a:solidFill>
                <a:highlight>
                  <a:srgbClr val="FFFFFF"/>
                </a:highlight>
              </a:rPr>
              <a:t>.</a:t>
            </a:r>
            <a:endParaRPr sz="1500">
              <a:solidFill>
                <a:srgbClr val="333333"/>
              </a:solidFill>
              <a:highlight>
                <a:srgbClr val="FFFFFF"/>
              </a:highlight>
            </a:endParaRPr>
          </a:p>
          <a:p>
            <a:pPr indent="0" lvl="0" marL="0">
              <a:spcBef>
                <a:spcPts val="0"/>
              </a:spcBef>
              <a:spcAft>
                <a:spcPts val="0"/>
              </a:spcAft>
              <a:buNone/>
            </a:pPr>
            <a:r>
              <a:t/>
            </a:r>
            <a:endParaRPr sz="1500">
              <a:solidFill>
                <a:srgbClr val="333333"/>
              </a:solidFill>
              <a:highlight>
                <a:srgbClr val="FFFFFF"/>
              </a:highlight>
            </a:endParaRPr>
          </a:p>
          <a:p>
            <a:pPr indent="0" lvl="0" marL="0" rtl="0">
              <a:spcBef>
                <a:spcPts val="0"/>
              </a:spcBef>
              <a:spcAft>
                <a:spcPts val="0"/>
              </a:spcAft>
              <a:buNone/>
            </a:pPr>
            <a:r>
              <a:rPr lang="en-GB" sz="1500">
                <a:solidFill>
                  <a:srgbClr val="333333"/>
                </a:solidFill>
                <a:highlight>
                  <a:srgbClr val="FFFFFF"/>
                </a:highlight>
              </a:rPr>
              <a:t># VDSR  : 20 convolutional layers.</a:t>
            </a:r>
            <a:endParaRPr sz="1500">
              <a:solidFill>
                <a:srgbClr val="333333"/>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500"/>
              <a:t>3 layers : 9*9, 1*1, 3*3</a:t>
            </a:r>
            <a:endParaRPr sz="1500"/>
          </a:p>
          <a:p>
            <a:pPr indent="0" lvl="0" marL="0" rtl="0">
              <a:spcBef>
                <a:spcPts val="0"/>
              </a:spcBef>
              <a:spcAft>
                <a:spcPts val="0"/>
              </a:spcAft>
              <a:buNone/>
            </a:pPr>
            <a:r>
              <a:rPr lang="en-GB" sz="1500">
                <a:solidFill>
                  <a:srgbClr val="333333"/>
                </a:solidFill>
                <a:highlight>
                  <a:srgbClr val="FFFFFF"/>
                </a:highlight>
              </a:rPr>
              <a:t>The first layer generates 64 feature maps, the second 32 and the last one generates the output. </a:t>
            </a:r>
            <a:endParaRPr sz="1500">
              <a:solidFill>
                <a:srgbClr val="333333"/>
              </a:solidFill>
              <a:highlight>
                <a:srgbClr val="FFFFFF"/>
              </a:highlight>
            </a:endParaRPr>
          </a:p>
          <a:p>
            <a:pPr indent="0" lvl="0" marL="0" rtl="0">
              <a:spcBef>
                <a:spcPts val="0"/>
              </a:spcBef>
              <a:spcAft>
                <a:spcPts val="0"/>
              </a:spcAft>
              <a:buNone/>
            </a:pPr>
            <a:r>
              <a:rPr lang="en-GB" sz="1500">
                <a:solidFill>
                  <a:srgbClr val="333333"/>
                </a:solidFill>
                <a:highlight>
                  <a:srgbClr val="FFFFFF"/>
                </a:highlight>
              </a:rPr>
              <a:t>Only manipulate  grayscale images</a:t>
            </a:r>
            <a:endParaRPr sz="1500">
              <a:solidFill>
                <a:srgbClr val="333333"/>
              </a:solidFill>
              <a:highlight>
                <a:srgbClr val="FFFFFF"/>
              </a:highlight>
            </a:endParaRPr>
          </a:p>
          <a:p>
            <a:pPr indent="0" lvl="0" marL="0" rtl="0">
              <a:spcBef>
                <a:spcPts val="0"/>
              </a:spcBef>
              <a:spcAft>
                <a:spcPts val="0"/>
              </a:spcAft>
              <a:buNone/>
            </a:pPr>
            <a:r>
              <a:rPr lang="en-GB" sz="1500">
                <a:solidFill>
                  <a:srgbClr val="333333"/>
                </a:solidFill>
                <a:highlight>
                  <a:srgbClr val="FFFFFF"/>
                </a:highlight>
              </a:rPr>
              <a:t>The first layer filters can be interpreted as feature detectors, such as corners, lines, etc.</a:t>
            </a:r>
            <a:endParaRPr sz="1500">
              <a:solidFill>
                <a:srgbClr val="333333"/>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sz="1500"/>
              <a:t>System of two neural networks contesting with each other.</a:t>
            </a:r>
            <a:endParaRPr b="1" sz="1500"/>
          </a:p>
          <a:p>
            <a:pPr indent="0" lvl="0" marL="0" rtl="0">
              <a:spcBef>
                <a:spcPts val="0"/>
              </a:spcBef>
              <a:spcAft>
                <a:spcPts val="0"/>
              </a:spcAft>
              <a:buNone/>
            </a:pPr>
            <a:r>
              <a:rPr lang="en-GB" sz="1500"/>
              <a:t>They were introduced by Ian Goodfellow in 2014</a:t>
            </a:r>
            <a:endParaRPr sz="1500"/>
          </a:p>
          <a:p>
            <a:pPr indent="0" lvl="0" marL="0" rtl="0">
              <a:spcBef>
                <a:spcPts val="0"/>
              </a:spcBef>
              <a:spcAft>
                <a:spcPts val="0"/>
              </a:spcAft>
              <a:buNone/>
            </a:pPr>
            <a:r>
              <a:rPr b="1" lang="en-GB" sz="1500"/>
              <a:t>One network generates candidates and the other evaluates them.</a:t>
            </a:r>
            <a:endParaRPr b="1" sz="1500"/>
          </a:p>
          <a:p>
            <a:pPr indent="0" lvl="0" marL="0" rtl="0">
              <a:spcBef>
                <a:spcPts val="0"/>
              </a:spcBef>
              <a:spcAft>
                <a:spcPts val="0"/>
              </a:spcAft>
              <a:buNone/>
            </a:pPr>
            <a:r>
              <a:rPr lang="en-GB" sz="1500"/>
              <a:t>Let’s take for example a network that translate text into image. We want the generator to be able to generate image from several categories like “blue bird with brown wings” “This flower has small round violet petals with a dark purple center”.</a:t>
            </a:r>
            <a:endParaRPr sz="1500"/>
          </a:p>
          <a:p>
            <a:pPr indent="0" lvl="0" marL="0" rtl="0">
              <a:spcBef>
                <a:spcPts val="0"/>
              </a:spcBef>
              <a:spcAft>
                <a:spcPts val="0"/>
              </a:spcAft>
              <a:buNone/>
            </a:pPr>
            <a:r>
              <a:rPr lang="en-GB" sz="1500"/>
              <a:t>First we train the discriminator with data sample: we give him a description and an image and it must say if it correspond or not. Once it is trained, we train the generator.</a:t>
            </a:r>
            <a:endParaRPr sz="1500"/>
          </a:p>
          <a:p>
            <a:pPr indent="0" lvl="0" marL="0" rtl="0">
              <a:spcBef>
                <a:spcPts val="0"/>
              </a:spcBef>
              <a:spcAft>
                <a:spcPts val="0"/>
              </a:spcAft>
              <a:buNone/>
            </a:pPr>
            <a:r>
              <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sz="1500"/>
              <a:t>We enter the description in the generator, which will create an image that must correspond to the sentence.</a:t>
            </a:r>
            <a:endParaRPr b="1" sz="1500"/>
          </a:p>
          <a:p>
            <a:pPr indent="0" lvl="0" marL="0" rtl="0">
              <a:spcBef>
                <a:spcPts val="0"/>
              </a:spcBef>
              <a:spcAft>
                <a:spcPts val="0"/>
              </a:spcAft>
              <a:buNone/>
            </a:pPr>
            <a:r>
              <a:rPr b="1" lang="en-GB" sz="1500"/>
              <a:t>This image is sent to the discriminator and it will say if it corresponds or not.</a:t>
            </a:r>
            <a:endParaRPr b="1" sz="1500"/>
          </a:p>
          <a:p>
            <a:pPr indent="0" lvl="0" marL="0" rtl="0">
              <a:spcBef>
                <a:spcPts val="0"/>
              </a:spcBef>
              <a:spcAft>
                <a:spcPts val="0"/>
              </a:spcAft>
              <a:buNone/>
            </a:pPr>
            <a:r>
              <a:t/>
            </a:r>
            <a:endParaRPr sz="1500"/>
          </a:p>
          <a:p>
            <a:pPr indent="0" lvl="0" marL="0" rtl="0">
              <a:spcBef>
                <a:spcPts val="0"/>
              </a:spcBef>
              <a:spcAft>
                <a:spcPts val="0"/>
              </a:spcAft>
              <a:buNone/>
            </a:pPr>
            <a:r>
              <a:rPr lang="en-GB" sz="1500"/>
              <a:t>In the end you have </a:t>
            </a:r>
            <a:r>
              <a:rPr b="1" lang="en-GB" sz="1500"/>
              <a:t>two trained networks</a:t>
            </a:r>
            <a:r>
              <a:rPr lang="en-GB" sz="1500"/>
              <a:t>: a </a:t>
            </a:r>
            <a:r>
              <a:rPr b="1" lang="en-GB" sz="1500"/>
              <a:t>Generator </a:t>
            </a:r>
            <a:r>
              <a:rPr lang="en-GB" sz="1500"/>
              <a:t>and a </a:t>
            </a:r>
            <a:r>
              <a:rPr b="1" lang="en-GB" sz="1500"/>
              <a:t>Discriminator</a:t>
            </a:r>
            <a:r>
              <a:rPr lang="en-GB" sz="1500"/>
              <a:t>. Now applied to super resolution...</a:t>
            </a:r>
            <a:endParaRPr sz="1500"/>
          </a:p>
          <a:p>
            <a:pPr indent="0" lvl="0" marL="0" rtl="0">
              <a:spcBef>
                <a:spcPts val="0"/>
              </a:spcBef>
              <a:spcAft>
                <a:spcPts val="0"/>
              </a:spcAft>
              <a:buNone/>
            </a:pPr>
            <a:r>
              <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200"/>
              <a:t>We found two interesting implementation of the same SRGAN model from this article : …</a:t>
            </a:r>
            <a:endParaRPr sz="1200"/>
          </a:p>
          <a:p>
            <a:pPr indent="0" lvl="0" marL="0">
              <a:spcBef>
                <a:spcPts val="0"/>
              </a:spcBef>
              <a:spcAft>
                <a:spcPts val="0"/>
              </a:spcAft>
              <a:buNone/>
            </a:pPr>
            <a:r>
              <a:rPr lang="en-GB" sz="1200"/>
              <a:t>Both are composed by a 36 layers generator and a 7 layers discriminator.</a:t>
            </a:r>
            <a:endParaRPr sz="1200"/>
          </a:p>
          <a:p>
            <a:pPr indent="0" lvl="0" marL="0">
              <a:spcBef>
                <a:spcPts val="0"/>
              </a:spcBef>
              <a:spcAft>
                <a:spcPts val="0"/>
              </a:spcAft>
              <a:buNone/>
            </a:pPr>
            <a:r>
              <a:rPr lang="en-GB" sz="1200"/>
              <a:t>The differences between those were essentially in the way of using them (how to configure them etc…)</a:t>
            </a:r>
            <a:endParaRPr sz="1200"/>
          </a:p>
          <a:p>
            <a:pPr indent="0" lvl="0" marL="0">
              <a:spcBef>
                <a:spcPts val="0"/>
              </a:spcBef>
              <a:spcAft>
                <a:spcPts val="0"/>
              </a:spcAft>
              <a:buNone/>
            </a:pPr>
            <a:r>
              <a:rPr lang="en-GB" sz="1200"/>
              <a:t>The interest of this article is that the metric the SRGAN uses, is based on human perception, not on PSNR or SSIM.</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We found the first one in a github of a certain Zsdonghao, and we trained it with 800 high-quality professional pictures.</a:t>
            </a:r>
            <a:endParaRPr sz="1200"/>
          </a:p>
          <a:p>
            <a:pPr indent="0" lvl="0" marL="0">
              <a:spcBef>
                <a:spcPts val="0"/>
              </a:spcBef>
              <a:spcAft>
                <a:spcPts val="0"/>
              </a:spcAft>
              <a:buNone/>
            </a:pPr>
            <a:r>
              <a:rPr lang="en-GB" sz="1200"/>
              <a:t>The second one (Brade’s) had a pretrained model (trained with a dataset of 8000 pictures) and we also made a new model that we trained only with black and white low-quality pictures of faces (1500).</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re de section">
    <p:spTree>
      <p:nvGrpSpPr>
        <p:cNvPr id="124" name="Shape 124"/>
        <p:cNvGrpSpPr/>
        <p:nvPr/>
      </p:nvGrpSpPr>
      <p:grpSpPr>
        <a:xfrm>
          <a:off x="0" y="0"/>
          <a:ext cx="0" cy="0"/>
          <a:chOff x="0" y="0"/>
          <a:chExt cx="0" cy="0"/>
        </a:xfrm>
      </p:grpSpPr>
      <p:sp>
        <p:nvSpPr>
          <p:cNvPr id="125" name="Shape 125"/>
          <p:cNvSpPr/>
          <p:nvPr/>
        </p:nvSpPr>
        <p:spPr>
          <a:xfrm>
            <a:off x="0" y="1"/>
            <a:ext cx="9144000" cy="3903000"/>
          </a:xfrm>
          <a:custGeom>
            <a:pathLst>
              <a:path extrusionOk="0" h="120000" w="120000">
                <a:moveTo>
                  <a:pt x="0" y="0"/>
                </a:moveTo>
                <a:lnTo>
                  <a:pt x="120000" y="0"/>
                </a:lnTo>
                <a:lnTo>
                  <a:pt x="120000" y="113117"/>
                </a:lnTo>
                <a:lnTo>
                  <a:pt x="100354" y="113117"/>
                </a:lnTo>
                <a:lnTo>
                  <a:pt x="96604" y="119707"/>
                </a:lnTo>
                <a:lnTo>
                  <a:pt x="96604" y="119707"/>
                </a:lnTo>
                <a:lnTo>
                  <a:pt x="96520" y="119780"/>
                </a:lnTo>
                <a:lnTo>
                  <a:pt x="96395" y="119890"/>
                </a:lnTo>
                <a:lnTo>
                  <a:pt x="96270" y="120000"/>
                </a:lnTo>
                <a:lnTo>
                  <a:pt x="96166" y="120000"/>
                </a:lnTo>
                <a:lnTo>
                  <a:pt x="96041" y="120000"/>
                </a:lnTo>
                <a:lnTo>
                  <a:pt x="95937" y="119890"/>
                </a:lnTo>
                <a:lnTo>
                  <a:pt x="95812" y="119780"/>
                </a:lnTo>
                <a:lnTo>
                  <a:pt x="95729" y="119707"/>
                </a:lnTo>
                <a:lnTo>
                  <a:pt x="91979" y="113117"/>
                </a:lnTo>
                <a:lnTo>
                  <a:pt x="0" y="113117"/>
                </a:lnTo>
                <a:lnTo>
                  <a:pt x="0" y="0"/>
                </a:lnTo>
                <a:lnTo>
                  <a:pt x="0" y="0"/>
                </a:lnTo>
                <a:close/>
              </a:path>
            </a:pathLst>
          </a:custGeom>
          <a:blipFill rotWithShape="1">
            <a:blip r:embed="rId2">
              <a:alphaModFix/>
            </a:blip>
            <a:tile algn="tl" flip="none" tx="0" sx="99997" ty="0" sy="99997"/>
          </a:blipFill>
          <a:ln cap="rnd" cmpd="sng" w="9525">
            <a:solidFill>
              <a:schemeClr val="accent1"/>
            </a:solidFill>
            <a:prstDash val="solid"/>
            <a:round/>
            <a:headEnd len="med" w="med" type="none"/>
            <a:tailEnd len="med" w="med" type="none"/>
          </a:ln>
        </p:spPr>
      </p:sp>
      <p:sp>
        <p:nvSpPr>
          <p:cNvPr id="126" name="Shape 126"/>
          <p:cNvSpPr txBox="1"/>
          <p:nvPr>
            <p:ph type="title"/>
          </p:nvPr>
        </p:nvSpPr>
        <p:spPr>
          <a:xfrm>
            <a:off x="607500" y="2213547"/>
            <a:ext cx="7921200" cy="1101600"/>
          </a:xfrm>
          <a:prstGeom prst="rect">
            <a:avLst/>
          </a:prstGeom>
          <a:noFill/>
          <a:ln>
            <a:noFill/>
          </a:ln>
          <a:effectLst>
            <a:outerShdw blurRad="50800">
              <a:srgbClr val="000000">
                <a:alpha val="60000"/>
              </a:srgbClr>
            </a:outerShdw>
          </a:effectLst>
        </p:spPr>
        <p:txBody>
          <a:bodyPr anchorCtr="0" anchor="b" bIns="68575" lIns="68575" spcFirstLastPara="1" rIns="68575" wrap="square" tIns="68575"/>
          <a:lstStyle>
            <a:lvl1pPr indent="0" lvl="0" marL="0" marR="0" rtl="0" algn="r">
              <a:spcBef>
                <a:spcPts val="0"/>
              </a:spcBef>
              <a:spcAft>
                <a:spcPts val="0"/>
              </a:spcAft>
              <a:buClr>
                <a:srgbClr val="FEFEFE"/>
              </a:buClr>
              <a:buSzPts val="3600"/>
              <a:buFont typeface="Century Gothic"/>
              <a:buNone/>
              <a:defRPr b="1" i="0" sz="3600" u="none" cap="none" strike="noStrike">
                <a:solidFill>
                  <a:srgbClr val="FEFEFE"/>
                </a:solidFill>
                <a:latin typeface="Century Gothic"/>
                <a:ea typeface="Century Gothic"/>
                <a:cs typeface="Century Gothic"/>
                <a:sym typeface="Century Gothic"/>
              </a:defRPr>
            </a:lvl1pPr>
            <a:lvl2pPr indent="0" lvl="1" marL="0" marR="0" rtl="0" algn="l">
              <a:spcBef>
                <a:spcPts val="0"/>
              </a:spcBef>
              <a:spcAft>
                <a:spcPts val="0"/>
              </a:spcAft>
              <a:buSzPts val="1100"/>
              <a:buNone/>
              <a:defRPr b="0" i="0" sz="1400" u="none" cap="none" strike="noStrike">
                <a:solidFill>
                  <a:schemeClr val="lt2"/>
                </a:solidFill>
              </a:defRPr>
            </a:lvl2pPr>
            <a:lvl3pPr indent="0" lvl="2" marL="0" marR="0" rtl="0" algn="l">
              <a:spcBef>
                <a:spcPts val="0"/>
              </a:spcBef>
              <a:spcAft>
                <a:spcPts val="0"/>
              </a:spcAft>
              <a:buSzPts val="1100"/>
              <a:buNone/>
              <a:defRPr b="0" i="0" sz="1400" u="none" cap="none" strike="noStrike">
                <a:solidFill>
                  <a:schemeClr val="lt2"/>
                </a:solidFill>
              </a:defRPr>
            </a:lvl3pPr>
            <a:lvl4pPr indent="0" lvl="3" marL="0" marR="0" rtl="0" algn="l">
              <a:spcBef>
                <a:spcPts val="0"/>
              </a:spcBef>
              <a:spcAft>
                <a:spcPts val="0"/>
              </a:spcAft>
              <a:buSzPts val="1100"/>
              <a:buNone/>
              <a:defRPr b="0" i="0" sz="1400" u="none" cap="none" strike="noStrike">
                <a:solidFill>
                  <a:schemeClr val="lt2"/>
                </a:solidFill>
              </a:defRPr>
            </a:lvl4pPr>
            <a:lvl5pPr indent="0" lvl="4" marL="0" marR="0" rtl="0" algn="l">
              <a:spcBef>
                <a:spcPts val="0"/>
              </a:spcBef>
              <a:spcAft>
                <a:spcPts val="0"/>
              </a:spcAft>
              <a:buSzPts val="1100"/>
              <a:buNone/>
              <a:defRPr b="0" i="0" sz="1400" u="none" cap="none" strike="noStrike">
                <a:solidFill>
                  <a:schemeClr val="lt2"/>
                </a:solidFill>
              </a:defRPr>
            </a:lvl5pPr>
            <a:lvl6pPr indent="0" lvl="5" marL="0" marR="0" rtl="0" algn="l">
              <a:spcBef>
                <a:spcPts val="0"/>
              </a:spcBef>
              <a:spcAft>
                <a:spcPts val="0"/>
              </a:spcAft>
              <a:buSzPts val="1100"/>
              <a:buNone/>
              <a:defRPr b="0" i="0" sz="1400" u="none" cap="none" strike="noStrike">
                <a:solidFill>
                  <a:schemeClr val="lt2"/>
                </a:solidFill>
              </a:defRPr>
            </a:lvl6pPr>
            <a:lvl7pPr indent="0" lvl="6" marL="0" marR="0" rtl="0" algn="l">
              <a:spcBef>
                <a:spcPts val="0"/>
              </a:spcBef>
              <a:spcAft>
                <a:spcPts val="0"/>
              </a:spcAft>
              <a:buSzPts val="1100"/>
              <a:buNone/>
              <a:defRPr b="0" i="0" sz="1400" u="none" cap="none" strike="noStrike">
                <a:solidFill>
                  <a:schemeClr val="lt2"/>
                </a:solidFill>
              </a:defRPr>
            </a:lvl7pPr>
            <a:lvl8pPr indent="0" lvl="7" marL="0" marR="0" rtl="0" algn="l">
              <a:spcBef>
                <a:spcPts val="0"/>
              </a:spcBef>
              <a:spcAft>
                <a:spcPts val="0"/>
              </a:spcAft>
              <a:buSzPts val="1100"/>
              <a:buNone/>
              <a:defRPr b="0" i="0" sz="1400" u="none" cap="none" strike="noStrike">
                <a:solidFill>
                  <a:schemeClr val="lt2"/>
                </a:solidFill>
              </a:defRPr>
            </a:lvl8pPr>
            <a:lvl9pPr indent="0" lvl="8" marL="0" marR="0" rtl="0" algn="l">
              <a:spcBef>
                <a:spcPts val="0"/>
              </a:spcBef>
              <a:spcAft>
                <a:spcPts val="0"/>
              </a:spcAft>
              <a:buSzPts val="1100"/>
              <a:buNone/>
              <a:defRPr b="0" i="0" sz="1400" u="none" cap="none" strike="noStrike">
                <a:solidFill>
                  <a:schemeClr val="lt2"/>
                </a:solidFill>
              </a:defRPr>
            </a:lvl9pPr>
          </a:lstStyle>
          <a:p/>
        </p:txBody>
      </p:sp>
      <p:sp>
        <p:nvSpPr>
          <p:cNvPr id="127" name="Shape 127"/>
          <p:cNvSpPr txBox="1"/>
          <p:nvPr>
            <p:ph idx="1" type="body"/>
          </p:nvPr>
        </p:nvSpPr>
        <p:spPr>
          <a:xfrm>
            <a:off x="607500" y="3960901"/>
            <a:ext cx="7921200" cy="325500"/>
          </a:xfrm>
          <a:prstGeom prst="rect">
            <a:avLst/>
          </a:prstGeom>
          <a:noFill/>
          <a:ln>
            <a:noFill/>
          </a:ln>
          <a:effectLst>
            <a:outerShdw blurRad="50800">
              <a:srgbClr val="000000">
                <a:alpha val="40000"/>
              </a:srgbClr>
            </a:outerShdw>
          </a:effectLst>
        </p:spPr>
        <p:txBody>
          <a:bodyPr anchorCtr="0" anchor="t" bIns="68575" lIns="68575" spcFirstLastPara="1" rIns="68575" wrap="square" tIns="68575"/>
          <a:lstStyle>
            <a:lvl1pPr indent="-228600" lvl="0" marL="457200" marR="0" rtl="0" algn="r">
              <a:spcBef>
                <a:spcPts val="300"/>
              </a:spcBef>
              <a:spcAft>
                <a:spcPts val="0"/>
              </a:spcAft>
              <a:buClr>
                <a:schemeClr val="accent1"/>
              </a:buClr>
              <a:buSzPts val="140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500"/>
              </a:spcBef>
              <a:spcAft>
                <a:spcPts val="0"/>
              </a:spcAft>
              <a:buClr>
                <a:schemeClr val="accent1"/>
              </a:buClr>
              <a:buSzPts val="1400"/>
              <a:buFont typeface="Noto Sans Symbols"/>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spcBef>
                <a:spcPts val="500"/>
              </a:spcBef>
              <a:spcAft>
                <a:spcPts val="0"/>
              </a:spcAft>
              <a:buClr>
                <a:schemeClr val="accent1"/>
              </a:buClr>
              <a:buSzPts val="1200"/>
              <a:buFont typeface="Noto Sans Symbols"/>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spcBef>
                <a:spcPts val="500"/>
              </a:spcBef>
              <a:spcAft>
                <a:spcPts val="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4pPr>
            <a:lvl5pPr indent="-228600" lvl="4" marL="2286000" marR="0" rtl="0" algn="l">
              <a:spcBef>
                <a:spcPts val="500"/>
              </a:spcBef>
              <a:spcAft>
                <a:spcPts val="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5pPr>
            <a:lvl6pPr indent="-228600" lvl="5" marL="2743200" marR="0" rtl="0" algn="l">
              <a:spcBef>
                <a:spcPts val="500"/>
              </a:spcBef>
              <a:spcAft>
                <a:spcPts val="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6pPr>
            <a:lvl7pPr indent="-228600" lvl="6" marL="3200400" marR="0" rtl="0" algn="l">
              <a:spcBef>
                <a:spcPts val="500"/>
              </a:spcBef>
              <a:spcAft>
                <a:spcPts val="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7pPr>
            <a:lvl8pPr indent="-228600" lvl="7" marL="3657600" marR="0" rtl="0" algn="l">
              <a:spcBef>
                <a:spcPts val="500"/>
              </a:spcBef>
              <a:spcAft>
                <a:spcPts val="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8pPr>
            <a:lvl9pPr indent="-228600" lvl="8" marL="4114800" marR="0" rtl="0" algn="l">
              <a:spcBef>
                <a:spcPts val="500"/>
              </a:spcBef>
              <a:spcAft>
                <a:spcPts val="50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9pPr>
          </a:lstStyle>
          <a:p/>
        </p:txBody>
      </p:sp>
      <p:sp>
        <p:nvSpPr>
          <p:cNvPr id="128" name="Shape 128"/>
          <p:cNvSpPr txBox="1"/>
          <p:nvPr>
            <p:ph idx="10" type="dt"/>
          </p:nvPr>
        </p:nvSpPr>
        <p:spPr>
          <a:xfrm>
            <a:off x="7000969" y="4531022"/>
            <a:ext cx="1007700" cy="273900"/>
          </a:xfrm>
          <a:prstGeom prst="rect">
            <a:avLst/>
          </a:prstGeom>
          <a:noFill/>
          <a:ln>
            <a:noFill/>
          </a:ln>
        </p:spPr>
        <p:txBody>
          <a:bodyPr anchorCtr="0" anchor="b" bIns="68575" lIns="68575" spcFirstLastPara="1" rIns="68575" wrap="square" tIns="68575"/>
          <a:lstStyle>
            <a:lvl1pPr indent="0" lvl="0" marL="0" marR="0" rtl="0" algn="r">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29" name="Shape 129"/>
          <p:cNvSpPr txBox="1"/>
          <p:nvPr>
            <p:ph idx="11" type="ftr"/>
          </p:nvPr>
        </p:nvSpPr>
        <p:spPr>
          <a:xfrm>
            <a:off x="338636" y="4531022"/>
            <a:ext cx="6483300" cy="2739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30" name="Shape 130"/>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marR="0" rtl="0" algn="r">
              <a:spcBef>
                <a:spcPts val="0"/>
              </a:spcBef>
              <a:buNone/>
              <a:defRPr b="0" i="0" sz="15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chemeClr val="accen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re et contenu">
    <p:spTree>
      <p:nvGrpSpPr>
        <p:cNvPr id="131" name="Shape 131"/>
        <p:cNvGrpSpPr/>
        <p:nvPr/>
      </p:nvGrpSpPr>
      <p:grpSpPr>
        <a:xfrm>
          <a:off x="0" y="0"/>
          <a:ext cx="0" cy="0"/>
          <a:chOff x="0" y="0"/>
          <a:chExt cx="0" cy="0"/>
        </a:xfrm>
      </p:grpSpPr>
      <p:sp>
        <p:nvSpPr>
          <p:cNvPr id="132" name="Shape 132"/>
          <p:cNvSpPr/>
          <p:nvPr/>
        </p:nvSpPr>
        <p:spPr>
          <a:xfrm>
            <a:off x="0" y="0"/>
            <a:ext cx="9144000" cy="1639500"/>
          </a:xfrm>
          <a:custGeom>
            <a:pathLst>
              <a:path extrusionOk="0" h="120000" w="12000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algn="tl" flip="none" tx="0" sx="99997" ty="0" sy="99997"/>
          </a:blipFill>
          <a:ln cap="rnd" cmpd="sng" w="9525">
            <a:solidFill>
              <a:schemeClr val="accent1"/>
            </a:solidFill>
            <a:prstDash val="solid"/>
            <a:round/>
            <a:headEnd len="med" w="med" type="none"/>
            <a:tailEnd len="med" w="med" type="none"/>
          </a:ln>
        </p:spPr>
      </p:sp>
      <p:sp>
        <p:nvSpPr>
          <p:cNvPr id="133" name="Shape 133"/>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68575" lIns="68575" spcFirstLastPara="1" rIns="68575" wrap="square" tIns="68575"/>
          <a:lstStyle>
            <a:lvl1pPr indent="0" lvl="0" marL="0" marR="0" rtl="0" algn="l">
              <a:spcBef>
                <a:spcPts val="0"/>
              </a:spcBef>
              <a:spcAft>
                <a:spcPts val="0"/>
              </a:spcAft>
              <a:buClr>
                <a:srgbClr val="FEFEFE"/>
              </a:buClr>
              <a:buSzPts val="3000"/>
              <a:buFont typeface="Century Gothic"/>
              <a:buNone/>
              <a:defRPr b="1" i="0" sz="3000" u="none" cap="none" strike="noStrike">
                <a:solidFill>
                  <a:srgbClr val="FEFEFE"/>
                </a:solidFill>
                <a:latin typeface="Century Gothic"/>
                <a:ea typeface="Century Gothic"/>
                <a:cs typeface="Century Gothic"/>
                <a:sym typeface="Century Gothic"/>
              </a:defRPr>
            </a:lvl1pPr>
            <a:lvl2pPr indent="0" lvl="1" marL="0" marR="0" rtl="0" algn="l">
              <a:spcBef>
                <a:spcPts val="0"/>
              </a:spcBef>
              <a:spcAft>
                <a:spcPts val="0"/>
              </a:spcAft>
              <a:buSzPts val="1100"/>
              <a:buNone/>
              <a:defRPr b="0" i="0" sz="1400" u="none" cap="none" strike="noStrike">
                <a:solidFill>
                  <a:schemeClr val="dk2"/>
                </a:solidFill>
              </a:defRPr>
            </a:lvl2pPr>
            <a:lvl3pPr indent="0" lvl="2" marL="0" marR="0" rtl="0" algn="l">
              <a:spcBef>
                <a:spcPts val="0"/>
              </a:spcBef>
              <a:spcAft>
                <a:spcPts val="0"/>
              </a:spcAft>
              <a:buSzPts val="1100"/>
              <a:buNone/>
              <a:defRPr b="0" i="0" sz="1400" u="none" cap="none" strike="noStrike">
                <a:solidFill>
                  <a:schemeClr val="dk2"/>
                </a:solidFill>
              </a:defRPr>
            </a:lvl3pPr>
            <a:lvl4pPr indent="0" lvl="3" marL="0" marR="0" rtl="0" algn="l">
              <a:spcBef>
                <a:spcPts val="0"/>
              </a:spcBef>
              <a:spcAft>
                <a:spcPts val="0"/>
              </a:spcAft>
              <a:buSzPts val="1100"/>
              <a:buNone/>
              <a:defRPr b="0" i="0" sz="1400" u="none" cap="none" strike="noStrike">
                <a:solidFill>
                  <a:schemeClr val="dk2"/>
                </a:solidFill>
              </a:defRPr>
            </a:lvl4pPr>
            <a:lvl5pPr indent="0" lvl="4" marL="0" marR="0" rtl="0" algn="l">
              <a:spcBef>
                <a:spcPts val="0"/>
              </a:spcBef>
              <a:spcAft>
                <a:spcPts val="0"/>
              </a:spcAft>
              <a:buSzPts val="1100"/>
              <a:buNone/>
              <a:defRPr b="0" i="0" sz="1400" u="none" cap="none" strike="noStrike">
                <a:solidFill>
                  <a:schemeClr val="dk2"/>
                </a:solidFill>
              </a:defRPr>
            </a:lvl5pPr>
            <a:lvl6pPr indent="0" lvl="5" marL="0" marR="0" rtl="0" algn="l">
              <a:spcBef>
                <a:spcPts val="0"/>
              </a:spcBef>
              <a:spcAft>
                <a:spcPts val="0"/>
              </a:spcAft>
              <a:buSzPts val="1100"/>
              <a:buNone/>
              <a:defRPr b="0" i="0" sz="1400" u="none" cap="none" strike="noStrike">
                <a:solidFill>
                  <a:schemeClr val="dk2"/>
                </a:solidFill>
              </a:defRPr>
            </a:lvl6pPr>
            <a:lvl7pPr indent="0" lvl="6" marL="0" marR="0" rtl="0" algn="l">
              <a:spcBef>
                <a:spcPts val="0"/>
              </a:spcBef>
              <a:spcAft>
                <a:spcPts val="0"/>
              </a:spcAft>
              <a:buSzPts val="1100"/>
              <a:buNone/>
              <a:defRPr b="0" i="0" sz="1400" u="none" cap="none" strike="noStrike">
                <a:solidFill>
                  <a:schemeClr val="dk2"/>
                </a:solidFill>
              </a:defRPr>
            </a:lvl7pPr>
            <a:lvl8pPr indent="0" lvl="7" marL="0" marR="0" rtl="0" algn="l">
              <a:spcBef>
                <a:spcPts val="0"/>
              </a:spcBef>
              <a:spcAft>
                <a:spcPts val="0"/>
              </a:spcAft>
              <a:buSzPts val="1100"/>
              <a:buNone/>
              <a:defRPr b="0" i="0" sz="1400" u="none" cap="none" strike="noStrike">
                <a:solidFill>
                  <a:schemeClr val="dk2"/>
                </a:solidFill>
              </a:defRPr>
            </a:lvl8pPr>
            <a:lvl9pPr indent="0" lvl="8" marL="0" marR="0" rtl="0" algn="l">
              <a:spcBef>
                <a:spcPts val="0"/>
              </a:spcBef>
              <a:spcAft>
                <a:spcPts val="0"/>
              </a:spcAft>
              <a:buSzPts val="1100"/>
              <a:buNone/>
              <a:defRPr b="0" i="0" sz="1400" u="none" cap="none" strike="noStrike">
                <a:solidFill>
                  <a:schemeClr val="dk2"/>
                </a:solidFill>
              </a:defRPr>
            </a:lvl9pPr>
          </a:lstStyle>
          <a:p/>
        </p:txBody>
      </p:sp>
      <p:sp>
        <p:nvSpPr>
          <p:cNvPr id="134" name="Shape 134"/>
          <p:cNvSpPr txBox="1"/>
          <p:nvPr>
            <p:ph idx="1" type="body"/>
          </p:nvPr>
        </p:nvSpPr>
        <p:spPr>
          <a:xfrm>
            <a:off x="614034" y="1666715"/>
            <a:ext cx="7915800" cy="2727300"/>
          </a:xfrm>
          <a:prstGeom prst="rect">
            <a:avLst/>
          </a:prstGeom>
          <a:noFill/>
          <a:ln>
            <a:noFill/>
          </a:ln>
          <a:effectLst>
            <a:outerShdw blurRad="50800">
              <a:srgbClr val="000000">
                <a:alpha val="40000"/>
              </a:srgbClr>
            </a:outerShdw>
          </a:effectLst>
        </p:spPr>
        <p:txBody>
          <a:bodyPr anchorCtr="0" anchor="ctr" bIns="68575" lIns="68575" spcFirstLastPara="1" rIns="68575" wrap="square" tIns="68575"/>
          <a:lstStyle>
            <a:lvl1pPr indent="-317500" lvl="0" marL="457200" marR="0" rtl="0" algn="l">
              <a:spcBef>
                <a:spcPts val="300"/>
              </a:spcBef>
              <a:spcAft>
                <a:spcPts val="0"/>
              </a:spcAft>
              <a:buClr>
                <a:schemeClr val="accent1"/>
              </a:buClr>
              <a:buSzPts val="1400"/>
              <a:buFont typeface="Noto Sans Symbols"/>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5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500"/>
              </a:spcBef>
              <a:spcAft>
                <a:spcPts val="0"/>
              </a:spcAft>
              <a:buClr>
                <a:schemeClr val="accent1"/>
              </a:buClr>
              <a:buSzPts val="1100"/>
              <a:buFont typeface="Noto Sans Symbols"/>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500"/>
              </a:spcBef>
              <a:spcAft>
                <a:spcPts val="0"/>
              </a:spcAft>
              <a:buClr>
                <a:schemeClr val="accent1"/>
              </a:buClr>
              <a:buSzPts val="900"/>
              <a:buFont typeface="Noto Sans Symbols"/>
              <a:buChar char="○"/>
              <a:defRPr b="0" i="0" sz="900" u="none" cap="none" strike="noStrike">
                <a:solidFill>
                  <a:schemeClr val="dk1"/>
                </a:solidFill>
                <a:latin typeface="Century Gothic"/>
                <a:ea typeface="Century Gothic"/>
                <a:cs typeface="Century Gothic"/>
                <a:sym typeface="Century Gothic"/>
              </a:defRPr>
            </a:lvl4pPr>
            <a:lvl5pPr indent="-285750" lvl="4" marL="2286000" marR="0" rtl="0" algn="l">
              <a:spcBef>
                <a:spcPts val="500"/>
              </a:spcBef>
              <a:spcAft>
                <a:spcPts val="0"/>
              </a:spcAft>
              <a:buClr>
                <a:schemeClr val="accent1"/>
              </a:buClr>
              <a:buSzPts val="900"/>
              <a:buFont typeface="Noto Sans Symbols"/>
              <a:buChar char="○"/>
              <a:defRPr b="0" i="0" sz="900" u="none" cap="none" strike="noStrike">
                <a:solidFill>
                  <a:schemeClr val="dk1"/>
                </a:solidFill>
                <a:latin typeface="Century Gothic"/>
                <a:ea typeface="Century Gothic"/>
                <a:cs typeface="Century Gothic"/>
                <a:sym typeface="Century Gothic"/>
              </a:defRPr>
            </a:lvl5pPr>
            <a:lvl6pPr indent="-285750" lvl="5" marL="2743200" marR="0" rtl="0" algn="l">
              <a:spcBef>
                <a:spcPts val="500"/>
              </a:spcBef>
              <a:spcAft>
                <a:spcPts val="0"/>
              </a:spcAft>
              <a:buClr>
                <a:schemeClr val="accent1"/>
              </a:buClr>
              <a:buSzPts val="900"/>
              <a:buFont typeface="Noto Sans Symbols"/>
              <a:buChar char="○"/>
              <a:defRPr b="0" i="0" sz="900" u="none" cap="none" strike="noStrike">
                <a:solidFill>
                  <a:schemeClr val="dk1"/>
                </a:solidFill>
                <a:latin typeface="Century Gothic"/>
                <a:ea typeface="Century Gothic"/>
                <a:cs typeface="Century Gothic"/>
                <a:sym typeface="Century Gothic"/>
              </a:defRPr>
            </a:lvl6pPr>
            <a:lvl7pPr indent="-285750" lvl="6" marL="3200400" marR="0" rtl="0" algn="l">
              <a:spcBef>
                <a:spcPts val="500"/>
              </a:spcBef>
              <a:spcAft>
                <a:spcPts val="0"/>
              </a:spcAft>
              <a:buClr>
                <a:schemeClr val="accent1"/>
              </a:buClr>
              <a:buSzPts val="900"/>
              <a:buFont typeface="Noto Sans Symbols"/>
              <a:buChar char="○"/>
              <a:defRPr b="0" i="0" sz="900" u="none" cap="none" strike="noStrike">
                <a:solidFill>
                  <a:schemeClr val="dk1"/>
                </a:solidFill>
                <a:latin typeface="Century Gothic"/>
                <a:ea typeface="Century Gothic"/>
                <a:cs typeface="Century Gothic"/>
                <a:sym typeface="Century Gothic"/>
              </a:defRPr>
            </a:lvl7pPr>
            <a:lvl8pPr indent="-285750" lvl="7" marL="3657600" marR="0" rtl="0" algn="l">
              <a:spcBef>
                <a:spcPts val="500"/>
              </a:spcBef>
              <a:spcAft>
                <a:spcPts val="0"/>
              </a:spcAft>
              <a:buClr>
                <a:schemeClr val="accent1"/>
              </a:buClr>
              <a:buSzPts val="900"/>
              <a:buFont typeface="Noto Sans Symbols"/>
              <a:buChar char="○"/>
              <a:defRPr b="0" i="0" sz="900" u="none" cap="none" strike="noStrike">
                <a:solidFill>
                  <a:schemeClr val="dk1"/>
                </a:solidFill>
                <a:latin typeface="Century Gothic"/>
                <a:ea typeface="Century Gothic"/>
                <a:cs typeface="Century Gothic"/>
                <a:sym typeface="Century Gothic"/>
              </a:defRPr>
            </a:lvl8pPr>
            <a:lvl9pPr indent="-285750" lvl="8" marL="4114800" marR="0" rtl="0" algn="l">
              <a:spcBef>
                <a:spcPts val="500"/>
              </a:spcBef>
              <a:spcAft>
                <a:spcPts val="500"/>
              </a:spcAft>
              <a:buClr>
                <a:schemeClr val="accent1"/>
              </a:buClr>
              <a:buSzPts val="900"/>
              <a:buFont typeface="Noto Sans Symbols"/>
              <a:buChar char="○"/>
              <a:defRPr b="0" i="0" sz="900" u="none" cap="none" strike="noStrike">
                <a:solidFill>
                  <a:schemeClr val="dk1"/>
                </a:solidFill>
                <a:latin typeface="Century Gothic"/>
                <a:ea typeface="Century Gothic"/>
                <a:cs typeface="Century Gothic"/>
                <a:sym typeface="Century Gothic"/>
              </a:defRPr>
            </a:lvl9pPr>
          </a:lstStyle>
          <a:p/>
        </p:txBody>
      </p:sp>
      <p:sp>
        <p:nvSpPr>
          <p:cNvPr id="135" name="Shape 135"/>
          <p:cNvSpPr txBox="1"/>
          <p:nvPr>
            <p:ph idx="10" type="dt"/>
          </p:nvPr>
        </p:nvSpPr>
        <p:spPr>
          <a:xfrm>
            <a:off x="7000969" y="4531022"/>
            <a:ext cx="1007700" cy="273900"/>
          </a:xfrm>
          <a:prstGeom prst="rect">
            <a:avLst/>
          </a:prstGeom>
          <a:noFill/>
          <a:ln>
            <a:noFill/>
          </a:ln>
        </p:spPr>
        <p:txBody>
          <a:bodyPr anchorCtr="0" anchor="b" bIns="68575" lIns="68575" spcFirstLastPara="1" rIns="68575" wrap="square" tIns="68575"/>
          <a:lstStyle>
            <a:lvl1pPr indent="0" lvl="0" marL="0" marR="0" rtl="0" algn="r">
              <a:spcBef>
                <a:spcPts val="0"/>
              </a:spcBef>
              <a:spcAft>
                <a:spcPts val="0"/>
              </a:spcAft>
              <a:buSzPts val="1100"/>
              <a:buNone/>
              <a:defRPr b="0" i="0" sz="700" u="none" cap="none" strike="noStrike">
                <a:solidFill>
                  <a:schemeClr val="dk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36" name="Shape 136"/>
          <p:cNvSpPr txBox="1"/>
          <p:nvPr>
            <p:ph idx="11" type="ftr"/>
          </p:nvPr>
        </p:nvSpPr>
        <p:spPr>
          <a:xfrm>
            <a:off x="338636" y="4531022"/>
            <a:ext cx="6483300" cy="2739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b="0" i="0" sz="700" u="none" cap="none" strike="noStrike">
                <a:solidFill>
                  <a:schemeClr val="dk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37" name="Shape 137"/>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marR="0" rtl="0" algn="r">
              <a:spcBef>
                <a:spcPts val="0"/>
              </a:spcBef>
              <a:buNone/>
              <a:defRPr b="0" i="0" sz="15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chemeClr val="accen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re et contenu 1">
    <p:spTree>
      <p:nvGrpSpPr>
        <p:cNvPr id="138" name="Shape 138"/>
        <p:cNvGrpSpPr/>
        <p:nvPr/>
      </p:nvGrpSpPr>
      <p:grpSpPr>
        <a:xfrm>
          <a:off x="0" y="0"/>
          <a:ext cx="0" cy="0"/>
          <a:chOff x="0" y="0"/>
          <a:chExt cx="0" cy="0"/>
        </a:xfrm>
      </p:grpSpPr>
      <p:sp>
        <p:nvSpPr>
          <p:cNvPr id="139" name="Shape 139"/>
          <p:cNvSpPr/>
          <p:nvPr/>
        </p:nvSpPr>
        <p:spPr>
          <a:xfrm>
            <a:off x="0" y="0"/>
            <a:ext cx="9144000" cy="1639500"/>
          </a:xfrm>
          <a:custGeom>
            <a:pathLst>
              <a:path extrusionOk="0" h="120000" w="12000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algn="tl" flip="none" tx="0" sx="99997" ty="0" sy="99997"/>
          </a:blipFill>
          <a:ln cap="rnd" cmpd="sng" w="9525">
            <a:solidFill>
              <a:schemeClr val="accent1"/>
            </a:solidFill>
            <a:prstDash val="solid"/>
            <a:round/>
            <a:headEnd len="med" w="med" type="none"/>
            <a:tailEnd len="med" w="med" type="none"/>
          </a:ln>
        </p:spPr>
      </p:sp>
      <p:sp>
        <p:nvSpPr>
          <p:cNvPr id="140" name="Shape 140"/>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68575" lIns="68575" spcFirstLastPara="1" rIns="68575" wrap="square" tIns="68575"/>
          <a:lstStyle>
            <a:lvl1pPr indent="0" lvl="0" marL="0" marR="0" rtl="0" algn="l">
              <a:spcBef>
                <a:spcPts val="0"/>
              </a:spcBef>
              <a:spcAft>
                <a:spcPts val="0"/>
              </a:spcAft>
              <a:buClr>
                <a:srgbClr val="FEFEFE"/>
              </a:buClr>
              <a:buSzPts val="3000"/>
              <a:buFont typeface="Century Gothic"/>
              <a:buNone/>
              <a:defRPr b="1" i="0" sz="3000" u="none" cap="none" strike="noStrike">
                <a:solidFill>
                  <a:srgbClr val="FEFEFE"/>
                </a:solidFill>
                <a:latin typeface="Century Gothic"/>
                <a:ea typeface="Century Gothic"/>
                <a:cs typeface="Century Gothic"/>
                <a:sym typeface="Century Gothic"/>
              </a:defRPr>
            </a:lvl1pPr>
            <a:lvl2pPr indent="0" lvl="1" marL="0" marR="0" rtl="0" algn="l">
              <a:spcBef>
                <a:spcPts val="0"/>
              </a:spcBef>
              <a:spcAft>
                <a:spcPts val="0"/>
              </a:spcAft>
              <a:buSzPts val="1100"/>
              <a:buNone/>
              <a:defRPr b="0" i="0" sz="1400" u="none" cap="none" strike="noStrike">
                <a:solidFill>
                  <a:schemeClr val="lt2"/>
                </a:solidFill>
              </a:defRPr>
            </a:lvl2pPr>
            <a:lvl3pPr indent="0" lvl="2" marL="0" marR="0" rtl="0" algn="l">
              <a:spcBef>
                <a:spcPts val="0"/>
              </a:spcBef>
              <a:spcAft>
                <a:spcPts val="0"/>
              </a:spcAft>
              <a:buSzPts val="1100"/>
              <a:buNone/>
              <a:defRPr b="0" i="0" sz="1400" u="none" cap="none" strike="noStrike">
                <a:solidFill>
                  <a:schemeClr val="lt2"/>
                </a:solidFill>
              </a:defRPr>
            </a:lvl3pPr>
            <a:lvl4pPr indent="0" lvl="3" marL="0" marR="0" rtl="0" algn="l">
              <a:spcBef>
                <a:spcPts val="0"/>
              </a:spcBef>
              <a:spcAft>
                <a:spcPts val="0"/>
              </a:spcAft>
              <a:buSzPts val="1100"/>
              <a:buNone/>
              <a:defRPr b="0" i="0" sz="1400" u="none" cap="none" strike="noStrike">
                <a:solidFill>
                  <a:schemeClr val="lt2"/>
                </a:solidFill>
              </a:defRPr>
            </a:lvl4pPr>
            <a:lvl5pPr indent="0" lvl="4" marL="0" marR="0" rtl="0" algn="l">
              <a:spcBef>
                <a:spcPts val="0"/>
              </a:spcBef>
              <a:spcAft>
                <a:spcPts val="0"/>
              </a:spcAft>
              <a:buSzPts val="1100"/>
              <a:buNone/>
              <a:defRPr b="0" i="0" sz="1400" u="none" cap="none" strike="noStrike">
                <a:solidFill>
                  <a:schemeClr val="lt2"/>
                </a:solidFill>
              </a:defRPr>
            </a:lvl5pPr>
            <a:lvl6pPr indent="0" lvl="5" marL="0" marR="0" rtl="0" algn="l">
              <a:spcBef>
                <a:spcPts val="0"/>
              </a:spcBef>
              <a:spcAft>
                <a:spcPts val="0"/>
              </a:spcAft>
              <a:buSzPts val="1100"/>
              <a:buNone/>
              <a:defRPr b="0" i="0" sz="1400" u="none" cap="none" strike="noStrike">
                <a:solidFill>
                  <a:schemeClr val="lt2"/>
                </a:solidFill>
              </a:defRPr>
            </a:lvl6pPr>
            <a:lvl7pPr indent="0" lvl="6" marL="0" marR="0" rtl="0" algn="l">
              <a:spcBef>
                <a:spcPts val="0"/>
              </a:spcBef>
              <a:spcAft>
                <a:spcPts val="0"/>
              </a:spcAft>
              <a:buSzPts val="1100"/>
              <a:buNone/>
              <a:defRPr b="0" i="0" sz="1400" u="none" cap="none" strike="noStrike">
                <a:solidFill>
                  <a:schemeClr val="lt2"/>
                </a:solidFill>
              </a:defRPr>
            </a:lvl7pPr>
            <a:lvl8pPr indent="0" lvl="7" marL="0" marR="0" rtl="0" algn="l">
              <a:spcBef>
                <a:spcPts val="0"/>
              </a:spcBef>
              <a:spcAft>
                <a:spcPts val="0"/>
              </a:spcAft>
              <a:buSzPts val="1100"/>
              <a:buNone/>
              <a:defRPr b="0" i="0" sz="1400" u="none" cap="none" strike="noStrike">
                <a:solidFill>
                  <a:schemeClr val="lt2"/>
                </a:solidFill>
              </a:defRPr>
            </a:lvl8pPr>
            <a:lvl9pPr indent="0" lvl="8" marL="0" marR="0" rtl="0" algn="l">
              <a:spcBef>
                <a:spcPts val="0"/>
              </a:spcBef>
              <a:spcAft>
                <a:spcPts val="0"/>
              </a:spcAft>
              <a:buSzPts val="1100"/>
              <a:buNone/>
              <a:defRPr b="0" i="0" sz="1400" u="none" cap="none" strike="noStrike">
                <a:solidFill>
                  <a:schemeClr val="lt2"/>
                </a:solidFill>
              </a:defRPr>
            </a:lvl9pPr>
          </a:lstStyle>
          <a:p/>
        </p:txBody>
      </p:sp>
      <p:sp>
        <p:nvSpPr>
          <p:cNvPr id="141" name="Shape 141"/>
          <p:cNvSpPr txBox="1"/>
          <p:nvPr>
            <p:ph idx="1" type="body"/>
          </p:nvPr>
        </p:nvSpPr>
        <p:spPr>
          <a:xfrm>
            <a:off x="614034" y="1666715"/>
            <a:ext cx="7915800" cy="2727300"/>
          </a:xfrm>
          <a:prstGeom prst="rect">
            <a:avLst/>
          </a:prstGeom>
          <a:noFill/>
          <a:ln>
            <a:noFill/>
          </a:ln>
          <a:effectLst>
            <a:outerShdw blurRad="50800">
              <a:srgbClr val="000000">
                <a:alpha val="40000"/>
              </a:srgbClr>
            </a:outerShdw>
          </a:effectLst>
        </p:spPr>
        <p:txBody>
          <a:bodyPr anchorCtr="0" anchor="ctr" bIns="68575" lIns="68575" spcFirstLastPara="1" rIns="68575" wrap="square" tIns="68575"/>
          <a:lstStyle>
            <a:lvl1pPr indent="-317500" lvl="0" marL="457200" marR="0" rtl="0" algn="l">
              <a:spcBef>
                <a:spcPts val="3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304800" lvl="1" marL="914400" marR="0" rtl="0" algn="l">
              <a:spcBef>
                <a:spcPts val="5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98450" lvl="2" marL="1371600" marR="0" rtl="0" algn="l">
              <a:spcBef>
                <a:spcPts val="500"/>
              </a:spcBef>
              <a:spcAft>
                <a:spcPts val="0"/>
              </a:spcAft>
              <a:buClr>
                <a:schemeClr val="accent1"/>
              </a:buClr>
              <a:buSzPts val="11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85750" lvl="3" marL="18288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85750" lvl="4" marL="22860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85750" lvl="5" marL="27432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85750" lvl="6" marL="32004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85750" lvl="7" marL="36576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85750" lvl="8" marL="4114800" marR="0" rtl="0" algn="l">
              <a:spcBef>
                <a:spcPts val="500"/>
              </a:spcBef>
              <a:spcAft>
                <a:spcPts val="50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142" name="Shape 142"/>
          <p:cNvSpPr txBox="1"/>
          <p:nvPr>
            <p:ph idx="10" type="dt"/>
          </p:nvPr>
        </p:nvSpPr>
        <p:spPr>
          <a:xfrm>
            <a:off x="7000969" y="4531022"/>
            <a:ext cx="1007700" cy="273900"/>
          </a:xfrm>
          <a:prstGeom prst="rect">
            <a:avLst/>
          </a:prstGeom>
          <a:noFill/>
          <a:ln>
            <a:noFill/>
          </a:ln>
        </p:spPr>
        <p:txBody>
          <a:bodyPr anchorCtr="0" anchor="b" bIns="68575" lIns="68575" spcFirstLastPara="1" rIns="68575" wrap="square" tIns="68575"/>
          <a:lstStyle>
            <a:lvl1pPr indent="0" lvl="0" marL="0" marR="0" rtl="0" algn="r">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43" name="Shape 143"/>
          <p:cNvSpPr txBox="1"/>
          <p:nvPr>
            <p:ph idx="11" type="ftr"/>
          </p:nvPr>
        </p:nvSpPr>
        <p:spPr>
          <a:xfrm>
            <a:off x="338636" y="4531022"/>
            <a:ext cx="6483300" cy="2739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44" name="Shape 144"/>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marR="0" rtl="0" algn="r">
              <a:spcBef>
                <a:spcPts val="0"/>
              </a:spcBef>
              <a:buNone/>
              <a:defRPr b="0" i="0" sz="15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chemeClr val="accen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latin typeface="Nunito"/>
                <a:ea typeface="Nunito"/>
                <a:cs typeface="Nunito"/>
                <a:sym typeface="Nunito"/>
              </a:defRPr>
            </a:lvl1pPr>
            <a:lvl2pPr lvl="1" algn="r">
              <a:spcBef>
                <a:spcPts val="0"/>
              </a:spcBef>
              <a:buNone/>
              <a:defRPr sz="1000">
                <a:solidFill>
                  <a:schemeClr val="dk2"/>
                </a:solidFill>
                <a:latin typeface="Nunito"/>
                <a:ea typeface="Nunito"/>
                <a:cs typeface="Nunito"/>
                <a:sym typeface="Nunito"/>
              </a:defRPr>
            </a:lvl2pPr>
            <a:lvl3pPr lvl="2" algn="r">
              <a:spcBef>
                <a:spcPts val="0"/>
              </a:spcBef>
              <a:buNone/>
              <a:defRPr sz="1000">
                <a:solidFill>
                  <a:schemeClr val="dk2"/>
                </a:solidFill>
                <a:latin typeface="Nunito"/>
                <a:ea typeface="Nunito"/>
                <a:cs typeface="Nunito"/>
                <a:sym typeface="Nunito"/>
              </a:defRPr>
            </a:lvl3pPr>
            <a:lvl4pPr lvl="3" algn="r">
              <a:spcBef>
                <a:spcPts val="0"/>
              </a:spcBef>
              <a:buNone/>
              <a:defRPr sz="1000">
                <a:solidFill>
                  <a:schemeClr val="dk2"/>
                </a:solidFill>
                <a:latin typeface="Nunito"/>
                <a:ea typeface="Nunito"/>
                <a:cs typeface="Nunito"/>
                <a:sym typeface="Nunito"/>
              </a:defRPr>
            </a:lvl4pPr>
            <a:lvl5pPr lvl="4" algn="r">
              <a:spcBef>
                <a:spcPts val="0"/>
              </a:spcBef>
              <a:buNone/>
              <a:defRPr sz="1000">
                <a:solidFill>
                  <a:schemeClr val="dk2"/>
                </a:solidFill>
                <a:latin typeface="Nunito"/>
                <a:ea typeface="Nunito"/>
                <a:cs typeface="Nunito"/>
                <a:sym typeface="Nunito"/>
              </a:defRPr>
            </a:lvl5pPr>
            <a:lvl6pPr lvl="5" algn="r">
              <a:spcBef>
                <a:spcPts val="0"/>
              </a:spcBef>
              <a:buNone/>
              <a:defRPr sz="1000">
                <a:solidFill>
                  <a:schemeClr val="dk2"/>
                </a:solidFill>
                <a:latin typeface="Nunito"/>
                <a:ea typeface="Nunito"/>
                <a:cs typeface="Nunito"/>
                <a:sym typeface="Nunito"/>
              </a:defRPr>
            </a:lvl6pPr>
            <a:lvl7pPr lvl="6" algn="r">
              <a:spcBef>
                <a:spcPts val="0"/>
              </a:spcBef>
              <a:buNone/>
              <a:defRPr sz="1000">
                <a:solidFill>
                  <a:schemeClr val="dk2"/>
                </a:solidFill>
                <a:latin typeface="Nunito"/>
                <a:ea typeface="Nunito"/>
                <a:cs typeface="Nunito"/>
                <a:sym typeface="Nunito"/>
              </a:defRPr>
            </a:lvl7pPr>
            <a:lvl8pPr lvl="7" algn="r">
              <a:spcBef>
                <a:spcPts val="0"/>
              </a:spcBef>
              <a:buNone/>
              <a:defRPr sz="1000">
                <a:solidFill>
                  <a:schemeClr val="dk2"/>
                </a:solidFill>
                <a:latin typeface="Nunito"/>
                <a:ea typeface="Nunito"/>
                <a:cs typeface="Nunito"/>
                <a:sym typeface="Nunito"/>
              </a:defRPr>
            </a:lvl8pPr>
            <a:lvl9pPr lvl="8" algn="r">
              <a:spcBef>
                <a:spcPts val="0"/>
              </a:spcBef>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9.jpg"/><Relationship Id="rId5" Type="http://schemas.openxmlformats.org/officeDocument/2006/relationships/image" Target="../media/image12.png"/><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21.jpg"/><Relationship Id="rId5" Type="http://schemas.openxmlformats.org/officeDocument/2006/relationships/image" Target="../media/image36.png"/><Relationship Id="rId6"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bellard.org/b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5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eL5ilZgM89Q" TargetMode="External"/><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jp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arxiv.org/abs/1609.0480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Deep Learning for Image Compression</a:t>
            </a:r>
            <a:endParaRPr/>
          </a:p>
        </p:txBody>
      </p:sp>
      <p:sp>
        <p:nvSpPr>
          <p:cNvPr id="150" name="Shape 150"/>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01/31/2018 Final presentation</a:t>
            </a:r>
            <a:endParaRPr/>
          </a:p>
        </p:txBody>
      </p:sp>
      <p:sp>
        <p:nvSpPr>
          <p:cNvPr id="151" name="Shape 15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id="152" name="Shape 152"/>
          <p:cNvSpPr txBox="1"/>
          <p:nvPr/>
        </p:nvSpPr>
        <p:spPr>
          <a:xfrm>
            <a:off x="1438800" y="4543675"/>
            <a:ext cx="6266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lt1"/>
                </a:solidFill>
                <a:latin typeface="Calibri"/>
                <a:ea typeface="Calibri"/>
                <a:cs typeface="Calibri"/>
                <a:sym typeface="Calibri"/>
              </a:rPr>
              <a:t>Jules Abdo, Romain Boisseau, Samuel Cattez, Stéphane Kombo</a:t>
            </a:r>
            <a:endParaRPr/>
          </a:p>
        </p:txBody>
      </p:sp>
      <p:pic>
        <p:nvPicPr>
          <p:cNvPr id="153" name="Shape 153"/>
          <p:cNvPicPr preferRelativeResize="0"/>
          <p:nvPr/>
        </p:nvPicPr>
        <p:blipFill>
          <a:blip r:embed="rId3">
            <a:alphaModFix/>
          </a:blip>
          <a:stretch>
            <a:fillRect/>
          </a:stretch>
        </p:blipFill>
        <p:spPr>
          <a:xfrm>
            <a:off x="7619250" y="4004575"/>
            <a:ext cx="1130625" cy="539100"/>
          </a:xfrm>
          <a:prstGeom prst="rect">
            <a:avLst/>
          </a:prstGeom>
          <a:noFill/>
          <a:ln>
            <a:noFill/>
          </a:ln>
        </p:spPr>
      </p:pic>
      <p:pic>
        <p:nvPicPr>
          <p:cNvPr id="154" name="Shape 154"/>
          <p:cNvPicPr preferRelativeResize="0"/>
          <p:nvPr/>
        </p:nvPicPr>
        <p:blipFill>
          <a:blip r:embed="rId4">
            <a:alphaModFix/>
          </a:blip>
          <a:stretch>
            <a:fillRect/>
          </a:stretch>
        </p:blipFill>
        <p:spPr>
          <a:xfrm>
            <a:off x="4304975" y="815350"/>
            <a:ext cx="4444900" cy="49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1735451" y="2566815"/>
            <a:ext cx="1134656" cy="638233"/>
          </a:xfrm>
          <a:prstGeom prst="rect">
            <a:avLst/>
          </a:prstGeom>
          <a:noFill/>
          <a:ln>
            <a:noFill/>
          </a:ln>
        </p:spPr>
      </p:pic>
      <p:sp>
        <p:nvSpPr>
          <p:cNvPr id="221" name="Shape 2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222" name="Shape 222"/>
          <p:cNvPicPr preferRelativeResize="0"/>
          <p:nvPr/>
        </p:nvPicPr>
        <p:blipFill>
          <a:blip r:embed="rId4">
            <a:alphaModFix/>
          </a:blip>
          <a:stretch>
            <a:fillRect/>
          </a:stretch>
        </p:blipFill>
        <p:spPr>
          <a:xfrm>
            <a:off x="33560" y="1609501"/>
            <a:ext cx="4538443" cy="2552845"/>
          </a:xfrm>
          <a:prstGeom prst="rect">
            <a:avLst/>
          </a:prstGeom>
          <a:noFill/>
          <a:ln>
            <a:noFill/>
          </a:ln>
        </p:spPr>
      </p:pic>
      <p:pic>
        <p:nvPicPr>
          <p:cNvPr id="223" name="Shape 223"/>
          <p:cNvPicPr preferRelativeResize="0"/>
          <p:nvPr/>
        </p:nvPicPr>
        <p:blipFill>
          <a:blip r:embed="rId5">
            <a:alphaModFix/>
          </a:blip>
          <a:stretch>
            <a:fillRect/>
          </a:stretch>
        </p:blipFill>
        <p:spPr>
          <a:xfrm>
            <a:off x="33551" y="1609475"/>
            <a:ext cx="4538448" cy="2552876"/>
          </a:xfrm>
          <a:prstGeom prst="rect">
            <a:avLst/>
          </a:prstGeom>
          <a:noFill/>
          <a:ln>
            <a:noFill/>
          </a:ln>
        </p:spPr>
      </p:pic>
      <p:pic>
        <p:nvPicPr>
          <p:cNvPr id="224" name="Shape 224"/>
          <p:cNvPicPr preferRelativeResize="0"/>
          <p:nvPr/>
        </p:nvPicPr>
        <p:blipFill>
          <a:blip r:embed="rId6">
            <a:alphaModFix/>
          </a:blip>
          <a:stretch>
            <a:fillRect/>
          </a:stretch>
        </p:blipFill>
        <p:spPr>
          <a:xfrm>
            <a:off x="4572001" y="1609461"/>
            <a:ext cx="4538448" cy="2552926"/>
          </a:xfrm>
          <a:prstGeom prst="rect">
            <a:avLst/>
          </a:prstGeom>
          <a:noFill/>
          <a:ln>
            <a:noFill/>
          </a:ln>
        </p:spPr>
      </p:pic>
      <p:sp>
        <p:nvSpPr>
          <p:cNvPr id="225" name="Shape 2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Zsdonghao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1829059" y="1937166"/>
            <a:ext cx="1118461" cy="1269151"/>
          </a:xfrm>
          <a:prstGeom prst="rect">
            <a:avLst/>
          </a:prstGeom>
          <a:noFill/>
          <a:ln>
            <a:noFill/>
          </a:ln>
        </p:spPr>
      </p:pic>
      <p:pic>
        <p:nvPicPr>
          <p:cNvPr id="231" name="Shape 231"/>
          <p:cNvPicPr preferRelativeResize="0"/>
          <p:nvPr/>
        </p:nvPicPr>
        <p:blipFill>
          <a:blip r:embed="rId4">
            <a:alphaModFix/>
          </a:blip>
          <a:stretch>
            <a:fillRect/>
          </a:stretch>
        </p:blipFill>
        <p:spPr>
          <a:xfrm>
            <a:off x="204576" y="93777"/>
            <a:ext cx="4367424" cy="4955938"/>
          </a:xfrm>
          <a:prstGeom prst="rect">
            <a:avLst/>
          </a:prstGeom>
          <a:noFill/>
          <a:ln>
            <a:noFill/>
          </a:ln>
        </p:spPr>
      </p:pic>
      <p:sp>
        <p:nvSpPr>
          <p:cNvPr id="232" name="Shape 23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233" name="Shape 233"/>
          <p:cNvPicPr preferRelativeResize="0"/>
          <p:nvPr/>
        </p:nvPicPr>
        <p:blipFill>
          <a:blip r:embed="rId5">
            <a:alphaModFix/>
          </a:blip>
          <a:stretch>
            <a:fillRect/>
          </a:stretch>
        </p:blipFill>
        <p:spPr>
          <a:xfrm>
            <a:off x="204575" y="93787"/>
            <a:ext cx="4367424" cy="4955942"/>
          </a:xfrm>
          <a:prstGeom prst="rect">
            <a:avLst/>
          </a:prstGeom>
          <a:noFill/>
          <a:ln>
            <a:noFill/>
          </a:ln>
        </p:spPr>
      </p:pic>
      <p:pic>
        <p:nvPicPr>
          <p:cNvPr id="234" name="Shape 234"/>
          <p:cNvPicPr preferRelativeResize="0"/>
          <p:nvPr/>
        </p:nvPicPr>
        <p:blipFill>
          <a:blip r:embed="rId6">
            <a:alphaModFix/>
          </a:blip>
          <a:stretch>
            <a:fillRect/>
          </a:stretch>
        </p:blipFill>
        <p:spPr>
          <a:xfrm>
            <a:off x="4571963" y="93763"/>
            <a:ext cx="4367424" cy="495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Shape 239"/>
          <p:cNvPicPr preferRelativeResize="0"/>
          <p:nvPr/>
        </p:nvPicPr>
        <p:blipFill rotWithShape="1">
          <a:blip r:embed="rId3">
            <a:alphaModFix/>
          </a:blip>
          <a:srcRect b="12495" l="0" r="0" t="12502"/>
          <a:stretch/>
        </p:blipFill>
        <p:spPr>
          <a:xfrm>
            <a:off x="1717500" y="2251979"/>
            <a:ext cx="1136951" cy="639534"/>
          </a:xfrm>
          <a:prstGeom prst="rect">
            <a:avLst/>
          </a:prstGeom>
          <a:noFill/>
          <a:ln>
            <a:noFill/>
          </a:ln>
        </p:spPr>
      </p:pic>
      <p:sp>
        <p:nvSpPr>
          <p:cNvPr id="240" name="Shape 24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241" name="Shape 241"/>
          <p:cNvPicPr preferRelativeResize="0"/>
          <p:nvPr/>
        </p:nvPicPr>
        <p:blipFill rotWithShape="1">
          <a:blip r:embed="rId4">
            <a:alphaModFix/>
          </a:blip>
          <a:srcRect b="12495" l="0" r="0" t="12502"/>
          <a:stretch/>
        </p:blipFill>
        <p:spPr>
          <a:xfrm>
            <a:off x="-45" y="1285875"/>
            <a:ext cx="4572056" cy="2571742"/>
          </a:xfrm>
          <a:prstGeom prst="rect">
            <a:avLst/>
          </a:prstGeom>
          <a:noFill/>
          <a:ln>
            <a:noFill/>
          </a:ln>
        </p:spPr>
      </p:pic>
      <p:pic>
        <p:nvPicPr>
          <p:cNvPr id="242" name="Shape 242"/>
          <p:cNvPicPr preferRelativeResize="0"/>
          <p:nvPr/>
        </p:nvPicPr>
        <p:blipFill rotWithShape="1">
          <a:blip r:embed="rId5">
            <a:alphaModFix/>
          </a:blip>
          <a:srcRect b="12495" l="0" r="0" t="12502"/>
          <a:stretch/>
        </p:blipFill>
        <p:spPr>
          <a:xfrm>
            <a:off x="-45" y="1285867"/>
            <a:ext cx="4572056" cy="2571757"/>
          </a:xfrm>
          <a:prstGeom prst="rect">
            <a:avLst/>
          </a:prstGeom>
          <a:noFill/>
          <a:ln>
            <a:noFill/>
          </a:ln>
        </p:spPr>
      </p:pic>
      <p:pic>
        <p:nvPicPr>
          <p:cNvPr id="243" name="Shape 243"/>
          <p:cNvPicPr preferRelativeResize="0"/>
          <p:nvPr/>
        </p:nvPicPr>
        <p:blipFill rotWithShape="1">
          <a:blip r:embed="rId6">
            <a:alphaModFix/>
          </a:blip>
          <a:srcRect b="12495" l="0" r="0" t="12502"/>
          <a:stretch/>
        </p:blipFill>
        <p:spPr>
          <a:xfrm>
            <a:off x="4572008" y="1285879"/>
            <a:ext cx="4572013" cy="25717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249" name="Shape 249"/>
          <p:cNvPicPr preferRelativeResize="0"/>
          <p:nvPr/>
        </p:nvPicPr>
        <p:blipFill>
          <a:blip r:embed="rId3">
            <a:alphaModFix/>
          </a:blip>
          <a:stretch>
            <a:fillRect/>
          </a:stretch>
        </p:blipFill>
        <p:spPr>
          <a:xfrm>
            <a:off x="1331986" y="1376375"/>
            <a:ext cx="2362200" cy="3429000"/>
          </a:xfrm>
          <a:prstGeom prst="rect">
            <a:avLst/>
          </a:prstGeom>
          <a:noFill/>
          <a:ln>
            <a:noFill/>
          </a:ln>
        </p:spPr>
      </p:pic>
      <p:pic>
        <p:nvPicPr>
          <p:cNvPr id="250" name="Shape 250"/>
          <p:cNvPicPr preferRelativeResize="0"/>
          <p:nvPr/>
        </p:nvPicPr>
        <p:blipFill>
          <a:blip r:embed="rId4">
            <a:alphaModFix/>
          </a:blip>
          <a:stretch>
            <a:fillRect/>
          </a:stretch>
        </p:blipFill>
        <p:spPr>
          <a:xfrm>
            <a:off x="3937723" y="2662250"/>
            <a:ext cx="892969" cy="857250"/>
          </a:xfrm>
          <a:prstGeom prst="rect">
            <a:avLst/>
          </a:prstGeom>
          <a:noFill/>
          <a:ln>
            <a:noFill/>
          </a:ln>
        </p:spPr>
      </p:pic>
      <p:pic>
        <p:nvPicPr>
          <p:cNvPr id="251" name="Shape 251"/>
          <p:cNvPicPr preferRelativeResize="0"/>
          <p:nvPr/>
        </p:nvPicPr>
        <p:blipFill>
          <a:blip r:embed="rId5">
            <a:alphaModFix/>
          </a:blip>
          <a:stretch>
            <a:fillRect/>
          </a:stretch>
        </p:blipFill>
        <p:spPr>
          <a:xfrm>
            <a:off x="5074236" y="1376374"/>
            <a:ext cx="3571879" cy="3429000"/>
          </a:xfrm>
          <a:prstGeom prst="rect">
            <a:avLst/>
          </a:prstGeom>
          <a:noFill/>
          <a:ln>
            <a:noFill/>
          </a:ln>
        </p:spPr>
      </p:pic>
      <p:pic>
        <p:nvPicPr>
          <p:cNvPr id="252" name="Shape 252"/>
          <p:cNvPicPr preferRelativeResize="0"/>
          <p:nvPr/>
        </p:nvPicPr>
        <p:blipFill>
          <a:blip r:embed="rId6">
            <a:alphaModFix/>
          </a:blip>
          <a:stretch>
            <a:fillRect/>
          </a:stretch>
        </p:blipFill>
        <p:spPr>
          <a:xfrm>
            <a:off x="497886" y="2662250"/>
            <a:ext cx="590550" cy="857250"/>
          </a:xfrm>
          <a:prstGeom prst="rect">
            <a:avLst/>
          </a:prstGeom>
          <a:noFill/>
          <a:ln>
            <a:noFill/>
          </a:ln>
        </p:spPr>
      </p:pic>
      <p:sp>
        <p:nvSpPr>
          <p:cNvPr id="253" name="Shape 253"/>
          <p:cNvSpPr txBox="1"/>
          <p:nvPr>
            <p:ph type="title"/>
          </p:nvPr>
        </p:nvSpPr>
        <p:spPr>
          <a:xfrm>
            <a:off x="819150" y="539425"/>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Brade’s pre-trained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259" name="Shape 259"/>
          <p:cNvPicPr preferRelativeResize="0"/>
          <p:nvPr/>
        </p:nvPicPr>
        <p:blipFill>
          <a:blip r:embed="rId3">
            <a:alphaModFix/>
          </a:blip>
          <a:stretch>
            <a:fillRect/>
          </a:stretch>
        </p:blipFill>
        <p:spPr>
          <a:xfrm>
            <a:off x="1408825" y="2013679"/>
            <a:ext cx="3620378" cy="2677571"/>
          </a:xfrm>
          <a:prstGeom prst="rect">
            <a:avLst/>
          </a:prstGeom>
          <a:noFill/>
          <a:ln>
            <a:noFill/>
          </a:ln>
        </p:spPr>
      </p:pic>
      <p:pic>
        <p:nvPicPr>
          <p:cNvPr id="260" name="Shape 260"/>
          <p:cNvPicPr preferRelativeResize="0"/>
          <p:nvPr/>
        </p:nvPicPr>
        <p:blipFill>
          <a:blip r:embed="rId4">
            <a:alphaModFix/>
          </a:blip>
          <a:stretch>
            <a:fillRect/>
          </a:stretch>
        </p:blipFill>
        <p:spPr>
          <a:xfrm>
            <a:off x="5047825" y="2013681"/>
            <a:ext cx="3620375" cy="2677569"/>
          </a:xfrm>
          <a:prstGeom prst="rect">
            <a:avLst/>
          </a:prstGeom>
          <a:noFill/>
          <a:ln>
            <a:noFill/>
          </a:ln>
        </p:spPr>
      </p:pic>
      <p:pic>
        <p:nvPicPr>
          <p:cNvPr id="261" name="Shape 261"/>
          <p:cNvPicPr preferRelativeResize="0"/>
          <p:nvPr/>
        </p:nvPicPr>
        <p:blipFill>
          <a:blip r:embed="rId5">
            <a:alphaModFix/>
          </a:blip>
          <a:stretch>
            <a:fillRect/>
          </a:stretch>
        </p:blipFill>
        <p:spPr>
          <a:xfrm>
            <a:off x="475803" y="3014338"/>
            <a:ext cx="914400" cy="676275"/>
          </a:xfrm>
          <a:prstGeom prst="rect">
            <a:avLst/>
          </a:prstGeom>
          <a:noFill/>
          <a:ln>
            <a:noFill/>
          </a:ln>
        </p:spPr>
      </p:pic>
      <p:sp>
        <p:nvSpPr>
          <p:cNvPr id="262" name="Shape 26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Our training (B&amp;W faces)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268" name="Shape 268"/>
          <p:cNvPicPr preferRelativeResize="0"/>
          <p:nvPr/>
        </p:nvPicPr>
        <p:blipFill>
          <a:blip r:embed="rId3">
            <a:alphaModFix/>
          </a:blip>
          <a:stretch>
            <a:fillRect/>
          </a:stretch>
        </p:blipFill>
        <p:spPr>
          <a:xfrm>
            <a:off x="2091875" y="1525892"/>
            <a:ext cx="476250" cy="381000"/>
          </a:xfrm>
          <a:prstGeom prst="rect">
            <a:avLst/>
          </a:prstGeom>
          <a:noFill/>
          <a:ln>
            <a:noFill/>
          </a:ln>
        </p:spPr>
      </p:pic>
      <p:pic>
        <p:nvPicPr>
          <p:cNvPr id="269" name="Shape 269"/>
          <p:cNvPicPr preferRelativeResize="0"/>
          <p:nvPr/>
        </p:nvPicPr>
        <p:blipFill>
          <a:blip r:embed="rId4">
            <a:alphaModFix/>
          </a:blip>
          <a:stretch>
            <a:fillRect/>
          </a:stretch>
        </p:blipFill>
        <p:spPr>
          <a:xfrm>
            <a:off x="4956600" y="954404"/>
            <a:ext cx="1905000" cy="1524000"/>
          </a:xfrm>
          <a:prstGeom prst="rect">
            <a:avLst/>
          </a:prstGeom>
          <a:noFill/>
          <a:ln>
            <a:noFill/>
          </a:ln>
        </p:spPr>
      </p:pic>
      <p:pic>
        <p:nvPicPr>
          <p:cNvPr id="270" name="Shape 270"/>
          <p:cNvPicPr preferRelativeResize="0"/>
          <p:nvPr/>
        </p:nvPicPr>
        <p:blipFill>
          <a:blip r:embed="rId5">
            <a:alphaModFix/>
          </a:blip>
          <a:stretch>
            <a:fillRect/>
          </a:stretch>
        </p:blipFill>
        <p:spPr>
          <a:xfrm>
            <a:off x="3051591" y="954404"/>
            <a:ext cx="1905000" cy="1524000"/>
          </a:xfrm>
          <a:prstGeom prst="rect">
            <a:avLst/>
          </a:prstGeom>
          <a:noFill/>
          <a:ln>
            <a:noFill/>
          </a:ln>
        </p:spPr>
      </p:pic>
      <p:pic>
        <p:nvPicPr>
          <p:cNvPr id="271" name="Shape 271"/>
          <p:cNvPicPr preferRelativeResize="0"/>
          <p:nvPr/>
        </p:nvPicPr>
        <p:blipFill>
          <a:blip r:embed="rId6">
            <a:alphaModFix/>
          </a:blip>
          <a:stretch>
            <a:fillRect/>
          </a:stretch>
        </p:blipFill>
        <p:spPr>
          <a:xfrm>
            <a:off x="2139513" y="3236596"/>
            <a:ext cx="381000" cy="381000"/>
          </a:xfrm>
          <a:prstGeom prst="rect">
            <a:avLst/>
          </a:prstGeom>
          <a:noFill/>
          <a:ln>
            <a:noFill/>
          </a:ln>
        </p:spPr>
      </p:pic>
      <p:pic>
        <p:nvPicPr>
          <p:cNvPr id="272" name="Shape 272"/>
          <p:cNvPicPr preferRelativeResize="0"/>
          <p:nvPr/>
        </p:nvPicPr>
        <p:blipFill>
          <a:blip r:embed="rId7">
            <a:alphaModFix/>
          </a:blip>
          <a:stretch>
            <a:fillRect/>
          </a:stretch>
        </p:blipFill>
        <p:spPr>
          <a:xfrm>
            <a:off x="5147113" y="2665096"/>
            <a:ext cx="1524000" cy="1524000"/>
          </a:xfrm>
          <a:prstGeom prst="rect">
            <a:avLst/>
          </a:prstGeom>
          <a:noFill/>
          <a:ln>
            <a:noFill/>
          </a:ln>
        </p:spPr>
      </p:pic>
      <p:pic>
        <p:nvPicPr>
          <p:cNvPr id="273" name="Shape 273"/>
          <p:cNvPicPr preferRelativeResize="0"/>
          <p:nvPr/>
        </p:nvPicPr>
        <p:blipFill>
          <a:blip r:embed="rId8">
            <a:alphaModFix/>
          </a:blip>
          <a:stretch>
            <a:fillRect/>
          </a:stretch>
        </p:blipFill>
        <p:spPr>
          <a:xfrm>
            <a:off x="3242079" y="2665092"/>
            <a:ext cx="1524000" cy="1524000"/>
          </a:xfrm>
          <a:prstGeom prst="rect">
            <a:avLst/>
          </a:prstGeom>
          <a:noFill/>
          <a:ln>
            <a:noFill/>
          </a:ln>
        </p:spPr>
      </p:pic>
      <p:sp>
        <p:nvSpPr>
          <p:cNvPr id="274" name="Shape 274"/>
          <p:cNvSpPr txBox="1"/>
          <p:nvPr/>
        </p:nvSpPr>
        <p:spPr>
          <a:xfrm>
            <a:off x="1158563" y="2343442"/>
            <a:ext cx="933300" cy="456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1100"/>
              <a:t>2KB</a:t>
            </a:r>
            <a:endParaRPr sz="1100"/>
          </a:p>
          <a:p>
            <a:pPr indent="0" lvl="0" marL="0" algn="ctr">
              <a:spcBef>
                <a:spcPts val="0"/>
              </a:spcBef>
              <a:spcAft>
                <a:spcPts val="0"/>
              </a:spcAft>
              <a:buNone/>
            </a:pPr>
            <a:r>
              <a:rPr lang="en-GB" sz="1100"/>
              <a:t>50x40 px</a:t>
            </a:r>
            <a:endParaRPr/>
          </a:p>
        </p:txBody>
      </p:sp>
      <p:sp>
        <p:nvSpPr>
          <p:cNvPr id="275" name="Shape 275"/>
          <p:cNvSpPr txBox="1"/>
          <p:nvPr/>
        </p:nvSpPr>
        <p:spPr>
          <a:xfrm>
            <a:off x="7052138" y="2343442"/>
            <a:ext cx="933300" cy="456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1100"/>
              <a:t>60</a:t>
            </a:r>
            <a:r>
              <a:rPr lang="en-GB" sz="1100"/>
              <a:t>KB</a:t>
            </a:r>
            <a:endParaRPr sz="1100"/>
          </a:p>
          <a:p>
            <a:pPr indent="0" lvl="0" marL="0" rtl="0" algn="ctr">
              <a:spcBef>
                <a:spcPts val="0"/>
              </a:spcBef>
              <a:spcAft>
                <a:spcPts val="0"/>
              </a:spcAft>
              <a:buNone/>
            </a:pPr>
            <a:r>
              <a:rPr lang="en-GB" sz="1100"/>
              <a:t>200x160 px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Prediction</a:t>
            </a:r>
            <a:endParaRPr/>
          </a:p>
        </p:txBody>
      </p:sp>
      <p:sp>
        <p:nvSpPr>
          <p:cNvPr id="281" name="Shape 28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282" name="Shape 282"/>
          <p:cNvSpPr txBox="1"/>
          <p:nvPr/>
        </p:nvSpPr>
        <p:spPr>
          <a:xfrm>
            <a:off x="114800" y="3802025"/>
            <a:ext cx="5882400" cy="121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i="1" sz="700">
              <a:solidFill>
                <a:schemeClr val="dk1"/>
              </a:solidFill>
            </a:endParaRPr>
          </a:p>
          <a:p>
            <a:pPr indent="0" lvl="0" marL="0" rtl="0">
              <a:spcBef>
                <a:spcPts val="0"/>
              </a:spcBef>
              <a:spcAft>
                <a:spcPts val="0"/>
              </a:spcAft>
              <a:buNone/>
            </a:pPr>
            <a:r>
              <a:rPr lang="en-GB" sz="1000">
                <a:solidFill>
                  <a:srgbClr val="FFFFFF"/>
                </a:solidFill>
              </a:rPr>
              <a:t>Generative Adversarial Networks (GANs): Engine and Applications (2017)</a:t>
            </a:r>
            <a:endParaRPr sz="1000">
              <a:solidFill>
                <a:srgbClr val="FFFFFF"/>
              </a:solidFill>
            </a:endParaRPr>
          </a:p>
          <a:p>
            <a:pPr indent="0" lvl="0" marL="0" rtl="0">
              <a:spcBef>
                <a:spcPts val="0"/>
              </a:spcBef>
              <a:spcAft>
                <a:spcPts val="0"/>
              </a:spcAft>
              <a:buNone/>
            </a:pPr>
            <a:r>
              <a:rPr i="1" lang="en-GB" sz="700">
                <a:solidFill>
                  <a:srgbClr val="FFFFFF"/>
                </a:solidFill>
              </a:rPr>
              <a:t>Anton Karazeev on https://blog.statsbot.co/generative-adversarial-networks-gans-engine-and-applications-f96291965b47</a:t>
            </a:r>
            <a:endParaRPr i="1" sz="700">
              <a:solidFill>
                <a:srgbClr val="FFFFFF"/>
              </a:solidFill>
            </a:endParaRPr>
          </a:p>
          <a:p>
            <a:pPr indent="0" lvl="0" marL="0" rtl="0">
              <a:spcBef>
                <a:spcPts val="0"/>
              </a:spcBef>
              <a:spcAft>
                <a:spcPts val="0"/>
              </a:spcAft>
              <a:buNone/>
            </a:pPr>
            <a:r>
              <a:t/>
            </a:r>
            <a:endParaRPr sz="1000">
              <a:solidFill>
                <a:srgbClr val="FFFFFF"/>
              </a:solidFill>
            </a:endParaRPr>
          </a:p>
          <a:p>
            <a:pPr indent="0" lvl="0" marL="0" rtl="0">
              <a:spcBef>
                <a:spcPts val="0"/>
              </a:spcBef>
              <a:spcAft>
                <a:spcPts val="0"/>
              </a:spcAft>
              <a:buNone/>
            </a:pPr>
            <a:r>
              <a:rPr lang="en-GB" sz="1000">
                <a:solidFill>
                  <a:srgbClr val="FFFFFF"/>
                </a:solidFill>
              </a:rPr>
              <a:t>BPG Image format (2014)</a:t>
            </a:r>
            <a:endParaRPr sz="1000">
              <a:solidFill>
                <a:srgbClr val="FFFFFF"/>
              </a:solidFill>
            </a:endParaRPr>
          </a:p>
          <a:p>
            <a:pPr indent="0" lvl="0" marL="0">
              <a:spcBef>
                <a:spcPts val="0"/>
              </a:spcBef>
              <a:spcAft>
                <a:spcPts val="0"/>
              </a:spcAft>
              <a:buNone/>
            </a:pPr>
            <a:r>
              <a:rPr i="1" lang="en-GB" sz="700">
                <a:solidFill>
                  <a:srgbClr val="FFFFFF"/>
                </a:solidFill>
              </a:rPr>
              <a:t>Fabrice Bellard on </a:t>
            </a:r>
            <a:r>
              <a:rPr i="1" lang="en-GB" sz="700" u="sng">
                <a:solidFill>
                  <a:schemeClr val="hlink"/>
                </a:solidFill>
                <a:hlinkClick r:id="rId3"/>
              </a:rPr>
              <a:t>https://bellard.org/bpg/</a:t>
            </a:r>
            <a:endParaRPr i="1" sz="700">
              <a:solidFill>
                <a:srgbClr val="FFFFFF"/>
              </a:solidFill>
            </a:endParaRPr>
          </a:p>
          <a:p>
            <a:pPr indent="0" lvl="0" marL="0" rtl="0">
              <a:spcBef>
                <a:spcPts val="0"/>
              </a:spcBef>
              <a:spcAft>
                <a:spcPts val="0"/>
              </a:spcAft>
              <a:buNone/>
            </a:pPr>
            <a:r>
              <a:t/>
            </a:r>
            <a:endParaRPr i="1" sz="700">
              <a:solidFill>
                <a:srgbClr val="FFFFFF"/>
              </a:solidFill>
            </a:endParaRPr>
          </a:p>
          <a:p>
            <a:pPr indent="0" lvl="0" marL="0" rtl="0">
              <a:spcBef>
                <a:spcPts val="0"/>
              </a:spcBef>
              <a:spcAft>
                <a:spcPts val="0"/>
              </a:spcAft>
              <a:buNone/>
            </a:pPr>
            <a:r>
              <a:t/>
            </a:r>
            <a:endParaRPr i="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B</a:t>
            </a:r>
            <a:r>
              <a:rPr lang="en-GB"/>
              <a:t>lock per block prediction</a:t>
            </a:r>
            <a:endParaRPr/>
          </a:p>
        </p:txBody>
      </p:sp>
      <p:sp>
        <p:nvSpPr>
          <p:cNvPr id="288" name="Shape 288"/>
          <p:cNvSpPr txBox="1"/>
          <p:nvPr>
            <p:ph idx="1" type="body"/>
          </p:nvPr>
        </p:nvSpPr>
        <p:spPr>
          <a:xfrm>
            <a:off x="819150" y="1805475"/>
            <a:ext cx="3864000" cy="2448000"/>
          </a:xfrm>
          <a:prstGeom prst="rect">
            <a:avLst/>
          </a:prstGeom>
        </p:spPr>
        <p:txBody>
          <a:bodyPr anchorCtr="0" anchor="t" bIns="91425" lIns="91425" spcFirstLastPara="1" rIns="91425" wrap="square" tIns="91425">
            <a:noAutofit/>
          </a:bodyPr>
          <a:lstStyle/>
          <a:p>
            <a:pPr indent="-247650" lvl="0" marL="254000" rtl="0">
              <a:spcBef>
                <a:spcPts val="0"/>
              </a:spcBef>
              <a:spcAft>
                <a:spcPts val="0"/>
              </a:spcAft>
              <a:buClr>
                <a:schemeClr val="accent1"/>
              </a:buClr>
              <a:buSzPts val="1500"/>
              <a:buFont typeface="Noto Sans Symbols"/>
              <a:buChar char="○"/>
            </a:pPr>
            <a:r>
              <a:rPr lang="en-GB" sz="1500">
                <a:solidFill>
                  <a:schemeClr val="lt1"/>
                </a:solidFill>
                <a:latin typeface="Century Gothic"/>
                <a:ea typeface="Century Gothic"/>
                <a:cs typeface="Century Gothic"/>
                <a:sym typeface="Century Gothic"/>
              </a:rPr>
              <a:t>Network structure:</a:t>
            </a:r>
            <a:endParaRPr/>
          </a:p>
          <a:p>
            <a:pPr indent="-311150" lvl="0" marL="457200" rtl="0">
              <a:spcBef>
                <a:spcPts val="1600"/>
              </a:spcBef>
              <a:spcAft>
                <a:spcPts val="0"/>
              </a:spcAft>
              <a:buSzPts val="1300"/>
              <a:buChar char="●"/>
            </a:pPr>
            <a:r>
              <a:rPr lang="en-GB"/>
              <a:t>Inputs: the previous blocks (in blue)</a:t>
            </a:r>
            <a:endParaRPr/>
          </a:p>
          <a:p>
            <a:pPr indent="-311150" lvl="0" marL="457200" rtl="0">
              <a:spcBef>
                <a:spcPts val="0"/>
              </a:spcBef>
              <a:spcAft>
                <a:spcPts val="0"/>
              </a:spcAft>
              <a:buSzPts val="1300"/>
              <a:buChar char="●"/>
            </a:pPr>
            <a:r>
              <a:rPr lang="en-GB"/>
              <a:t>Labels: block we want to predict </a:t>
            </a:r>
            <a:endParaRPr/>
          </a:p>
          <a:p>
            <a:pPr indent="-311150" lvl="0" marL="457200" rtl="0">
              <a:spcBef>
                <a:spcPts val="0"/>
              </a:spcBef>
              <a:spcAft>
                <a:spcPts val="0"/>
              </a:spcAft>
              <a:buSzPts val="1300"/>
              <a:buChar char="●"/>
            </a:pPr>
            <a:r>
              <a:rPr lang="en-GB"/>
              <a:t>Output: predicted block</a:t>
            </a:r>
            <a:br>
              <a:rPr lang="en-GB"/>
            </a:br>
            <a:endParaRPr/>
          </a:p>
          <a:p>
            <a:pPr indent="-247650" lvl="0" marL="254000" rtl="0">
              <a:spcBef>
                <a:spcPts val="0"/>
              </a:spcBef>
              <a:spcAft>
                <a:spcPts val="0"/>
              </a:spcAft>
              <a:buClr>
                <a:schemeClr val="accent1"/>
              </a:buClr>
              <a:buSzPts val="1500"/>
              <a:buFont typeface="Noto Sans Symbols"/>
              <a:buChar char="○"/>
            </a:pPr>
            <a:r>
              <a:rPr lang="en-GB" sz="1500">
                <a:solidFill>
                  <a:schemeClr val="lt1"/>
                </a:solidFill>
                <a:latin typeface="Century Gothic"/>
                <a:ea typeface="Century Gothic"/>
                <a:cs typeface="Century Gothic"/>
                <a:sym typeface="Century Gothic"/>
              </a:rPr>
              <a:t>We wrote: </a:t>
            </a:r>
            <a:r>
              <a:rPr lang="en-GB"/>
              <a:t>a script which divide images in blocks for the network’s input</a:t>
            </a:r>
            <a:endParaRPr sz="1100"/>
          </a:p>
          <a:p>
            <a:pPr indent="-247650" lvl="0" marL="254000" rtl="0">
              <a:spcBef>
                <a:spcPts val="1600"/>
              </a:spcBef>
              <a:spcAft>
                <a:spcPts val="0"/>
              </a:spcAft>
              <a:buClr>
                <a:schemeClr val="accent1"/>
              </a:buClr>
              <a:buSzPts val="1500"/>
              <a:buFont typeface="Noto Sans Symbols"/>
              <a:buChar char="○"/>
            </a:pPr>
            <a:r>
              <a:rPr lang="en-GB" sz="1500">
                <a:solidFill>
                  <a:schemeClr val="lt1"/>
                </a:solidFill>
                <a:latin typeface="Century Gothic"/>
                <a:ea typeface="Century Gothic"/>
                <a:cs typeface="Century Gothic"/>
                <a:sym typeface="Century Gothic"/>
              </a:rPr>
              <a:t>Now: </a:t>
            </a:r>
            <a:r>
              <a:rPr lang="en-GB"/>
              <a:t>we just have to configure the SRGAN to include the prediction feature</a:t>
            </a:r>
            <a:endParaRPr/>
          </a:p>
        </p:txBody>
      </p:sp>
      <p:sp>
        <p:nvSpPr>
          <p:cNvPr id="289" name="Shape 28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290" name="Shape 290"/>
          <p:cNvSpPr txBox="1"/>
          <p:nvPr/>
        </p:nvSpPr>
        <p:spPr>
          <a:xfrm>
            <a:off x="6610350" y="3151275"/>
            <a:ext cx="6159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8 x 8</a:t>
            </a:r>
            <a:endParaRPr/>
          </a:p>
        </p:txBody>
      </p:sp>
      <p:pic>
        <p:nvPicPr>
          <p:cNvPr id="291" name="Shape 291"/>
          <p:cNvPicPr preferRelativeResize="0"/>
          <p:nvPr/>
        </p:nvPicPr>
        <p:blipFill>
          <a:blip r:embed="rId3">
            <a:alphaModFix/>
          </a:blip>
          <a:stretch>
            <a:fillRect/>
          </a:stretch>
        </p:blipFill>
        <p:spPr>
          <a:xfrm>
            <a:off x="5466850" y="1805487"/>
            <a:ext cx="2791175" cy="2818475"/>
          </a:xfrm>
          <a:prstGeom prst="rect">
            <a:avLst/>
          </a:prstGeom>
          <a:noFill/>
          <a:ln>
            <a:noFill/>
          </a:ln>
        </p:spPr>
      </p:pic>
      <p:sp>
        <p:nvSpPr>
          <p:cNvPr id="292" name="Shape 292"/>
          <p:cNvSpPr txBox="1"/>
          <p:nvPr/>
        </p:nvSpPr>
        <p:spPr>
          <a:xfrm>
            <a:off x="6699241" y="3066655"/>
            <a:ext cx="615900" cy="45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8 x 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BPG - (Better Portable Graphics)</a:t>
            </a:r>
            <a:endParaRPr/>
          </a:p>
        </p:txBody>
      </p:sp>
      <p:sp>
        <p:nvSpPr>
          <p:cNvPr id="298" name="Shape 298"/>
          <p:cNvSpPr txBox="1"/>
          <p:nvPr>
            <p:ph idx="1" type="body"/>
          </p:nvPr>
        </p:nvSpPr>
        <p:spPr>
          <a:xfrm>
            <a:off x="4368800" y="2171775"/>
            <a:ext cx="4146600" cy="2085900"/>
          </a:xfrm>
          <a:prstGeom prst="rect">
            <a:avLst/>
          </a:prstGeom>
        </p:spPr>
        <p:txBody>
          <a:bodyPr anchorCtr="0" anchor="t" bIns="91425" lIns="91425" spcFirstLastPara="1" rIns="91425" wrap="square" tIns="91425">
            <a:noAutofit/>
          </a:bodyPr>
          <a:lstStyle/>
          <a:p>
            <a:pPr indent="-311150" lvl="0" marL="457200">
              <a:spcBef>
                <a:spcPts val="0"/>
              </a:spcBef>
              <a:spcAft>
                <a:spcPts val="0"/>
              </a:spcAft>
              <a:buSzPts val="1300"/>
              <a:buChar char="●"/>
            </a:pPr>
            <a:r>
              <a:rPr lang="en-GB"/>
              <a:t>Invented by </a:t>
            </a:r>
            <a:r>
              <a:rPr lang="en-GB"/>
              <a:t>Fabrice Bellard in 2014</a:t>
            </a:r>
            <a:br>
              <a:rPr lang="en-GB"/>
            </a:br>
            <a:endParaRPr/>
          </a:p>
          <a:p>
            <a:pPr indent="-311150" lvl="0" marL="457200">
              <a:spcBef>
                <a:spcPts val="0"/>
              </a:spcBef>
              <a:spcAft>
                <a:spcPts val="0"/>
              </a:spcAft>
              <a:buSzPts val="1300"/>
              <a:buChar char="●"/>
            </a:pPr>
            <a:r>
              <a:rPr lang="en-GB"/>
              <a:t>The best current image compression </a:t>
            </a:r>
            <a:r>
              <a:rPr lang="en-GB"/>
              <a:t>standard</a:t>
            </a:r>
            <a:endParaRPr/>
          </a:p>
          <a:p>
            <a:pPr indent="-298450" lvl="1" marL="914400" rtl="0">
              <a:spcBef>
                <a:spcPts val="0"/>
              </a:spcBef>
              <a:spcAft>
                <a:spcPts val="0"/>
              </a:spcAft>
              <a:buSzPts val="1100"/>
              <a:buChar char="○"/>
            </a:pPr>
            <a:r>
              <a:rPr lang="en-GB"/>
              <a:t>High compression ratio and flow distortion.</a:t>
            </a:r>
            <a:endParaRPr/>
          </a:p>
          <a:p>
            <a:pPr indent="-298450" lvl="1" marL="914400">
              <a:spcBef>
                <a:spcPts val="0"/>
              </a:spcBef>
              <a:spcAft>
                <a:spcPts val="0"/>
              </a:spcAft>
              <a:buSzPts val="1100"/>
              <a:buChar char="○"/>
            </a:pPr>
            <a:r>
              <a:rPr lang="en-GB"/>
              <a:t>Files are much smaller than JPEG for similar quality.</a:t>
            </a:r>
            <a:br>
              <a:rPr lang="en-GB"/>
            </a:br>
            <a:endParaRPr/>
          </a:p>
          <a:p>
            <a:pPr indent="-311150" lvl="0" marL="457200" rtl="0">
              <a:spcBef>
                <a:spcPts val="0"/>
              </a:spcBef>
              <a:spcAft>
                <a:spcPts val="0"/>
              </a:spcAft>
              <a:buSzPts val="1300"/>
              <a:buChar char="●"/>
            </a:pPr>
            <a:r>
              <a:rPr lang="en-GB"/>
              <a:t>A subset of the HEVC video compression standard</a:t>
            </a:r>
            <a:br>
              <a:rPr lang="en-GB"/>
            </a:br>
            <a:endParaRPr/>
          </a:p>
          <a:p>
            <a:pPr indent="-311150" lvl="0" marL="457200" rtl="0">
              <a:spcBef>
                <a:spcPts val="0"/>
              </a:spcBef>
              <a:spcAft>
                <a:spcPts val="0"/>
              </a:spcAft>
              <a:buSzPts val="1300"/>
              <a:buChar char="●"/>
            </a:pPr>
            <a:r>
              <a:rPr lang="en-GB"/>
              <a:t>Prediction for encode the downsized image</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
        <p:nvSpPr>
          <p:cNvPr id="299" name="Shape 29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300" name="Shape 300"/>
          <p:cNvPicPr preferRelativeResize="0"/>
          <p:nvPr/>
        </p:nvPicPr>
        <p:blipFill>
          <a:blip r:embed="rId3">
            <a:alphaModFix/>
          </a:blip>
          <a:stretch>
            <a:fillRect/>
          </a:stretch>
        </p:blipFill>
        <p:spPr>
          <a:xfrm>
            <a:off x="585124" y="1801850"/>
            <a:ext cx="3525700" cy="282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Colorization</a:t>
            </a:r>
            <a:endParaRPr/>
          </a:p>
        </p:txBody>
      </p:sp>
      <p:sp>
        <p:nvSpPr>
          <p:cNvPr id="306" name="Shape 30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id="307" name="Shape 307"/>
          <p:cNvSpPr txBox="1"/>
          <p:nvPr/>
        </p:nvSpPr>
        <p:spPr>
          <a:xfrm>
            <a:off x="463250" y="3783475"/>
            <a:ext cx="3658800" cy="76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000">
                <a:solidFill>
                  <a:srgbClr val="FFFFFF"/>
                </a:solidFill>
              </a:rPr>
              <a:t>Multiple hypothesis colorization and its application to image compression</a:t>
            </a:r>
            <a:endParaRPr sz="1000">
              <a:solidFill>
                <a:srgbClr val="FFFFFF"/>
              </a:solidFill>
            </a:endParaRPr>
          </a:p>
          <a:p>
            <a:pPr indent="0" lvl="0" marL="0">
              <a:spcBef>
                <a:spcPts val="0"/>
              </a:spcBef>
              <a:spcAft>
                <a:spcPts val="0"/>
              </a:spcAft>
              <a:buNone/>
            </a:pPr>
            <a:r>
              <a:rPr lang="en-GB" sz="1000">
                <a:solidFill>
                  <a:srgbClr val="FFFFFF"/>
                </a:solidFill>
              </a:rPr>
              <a:t>Mohammad Haris Baig, Lorenzo Torresani</a:t>
            </a:r>
            <a:endParaRPr sz="1000">
              <a:solidFill>
                <a:srgbClr val="FFFFFF"/>
              </a:solidFill>
            </a:endParaRPr>
          </a:p>
          <a:p>
            <a:pPr indent="0" lvl="0" marL="0">
              <a:spcBef>
                <a:spcPts val="0"/>
              </a:spcBef>
              <a:spcAft>
                <a:spcPts val="0"/>
              </a:spcAft>
              <a:buNone/>
            </a:pPr>
            <a:r>
              <a:t/>
            </a:r>
            <a:endParaRPr sz="1000">
              <a:solidFill>
                <a:srgbClr val="FFFFFF"/>
              </a:solidFill>
            </a:endParaRPr>
          </a:p>
          <a:p>
            <a:pPr indent="0" lvl="0" marL="0">
              <a:spcBef>
                <a:spcPts val="0"/>
              </a:spcBef>
              <a:spcAft>
                <a:spcPts val="0"/>
              </a:spcAft>
              <a:buNone/>
            </a:pPr>
            <a:r>
              <a:rPr lang="en-GB" sz="1000">
                <a:solidFill>
                  <a:srgbClr val="FFFFFF"/>
                </a:solidFill>
              </a:rPr>
              <a:t>Colorful  Image Colorization</a:t>
            </a:r>
            <a:br>
              <a:rPr lang="en-GB" sz="1000">
                <a:solidFill>
                  <a:srgbClr val="FFFFFF"/>
                </a:solidFill>
              </a:rPr>
            </a:br>
            <a:r>
              <a:rPr lang="en-GB" sz="1000">
                <a:solidFill>
                  <a:srgbClr val="FFFFFF"/>
                </a:solidFill>
              </a:rPr>
              <a:t>Richard Zhang, Phillip Isola, Alexei A. Efros</a:t>
            </a:r>
            <a:endParaRPr sz="1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Contents</a:t>
            </a:r>
            <a:endParaRPr/>
          </a:p>
        </p:txBody>
      </p:sp>
      <p:sp>
        <p:nvSpPr>
          <p:cNvPr id="160" name="Shape 16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AutoNum type="romanUcPeriod"/>
            </a:pPr>
            <a:r>
              <a:rPr lang="en-GB" sz="1600"/>
              <a:t>Our work</a:t>
            </a:r>
            <a:endParaRPr sz="1600"/>
          </a:p>
          <a:p>
            <a:pPr indent="-330200" lvl="1" marL="914400" rtl="0">
              <a:spcBef>
                <a:spcPts val="0"/>
              </a:spcBef>
              <a:spcAft>
                <a:spcPts val="0"/>
              </a:spcAft>
              <a:buSzPts val="1600"/>
              <a:buAutoNum type="alphaUcPeriod"/>
            </a:pPr>
            <a:r>
              <a:rPr lang="en-GB" sz="1600"/>
              <a:t>SRGAN</a:t>
            </a:r>
            <a:endParaRPr sz="1600"/>
          </a:p>
          <a:p>
            <a:pPr indent="-330200" lvl="1" marL="914400" rtl="0">
              <a:spcBef>
                <a:spcPts val="0"/>
              </a:spcBef>
              <a:spcAft>
                <a:spcPts val="0"/>
              </a:spcAft>
              <a:buSzPts val="1600"/>
              <a:buAutoNum type="alphaUcPeriod"/>
            </a:pPr>
            <a:r>
              <a:rPr lang="en-GB" sz="1600"/>
              <a:t>Prediction</a:t>
            </a:r>
            <a:endParaRPr sz="1600"/>
          </a:p>
          <a:p>
            <a:pPr indent="-330200" lvl="1" marL="914400" rtl="0">
              <a:spcBef>
                <a:spcPts val="0"/>
              </a:spcBef>
              <a:spcAft>
                <a:spcPts val="0"/>
              </a:spcAft>
              <a:buSzPts val="1600"/>
              <a:buAutoNum type="alphaUcPeriod"/>
            </a:pPr>
            <a:r>
              <a:rPr lang="en-GB" sz="1600"/>
              <a:t>Colorization</a:t>
            </a:r>
            <a:endParaRPr sz="1600"/>
          </a:p>
          <a:p>
            <a:pPr indent="-330200" lvl="0" marL="457200" rtl="0">
              <a:spcBef>
                <a:spcPts val="0"/>
              </a:spcBef>
              <a:spcAft>
                <a:spcPts val="0"/>
              </a:spcAft>
              <a:buSzPts val="1600"/>
              <a:buAutoNum type="romanUcPeriod"/>
            </a:pPr>
            <a:r>
              <a:rPr lang="en-GB" sz="1600"/>
              <a:t>The final pipeline</a:t>
            </a:r>
            <a:endParaRPr sz="1600"/>
          </a:p>
          <a:p>
            <a:pPr indent="-330200" lvl="0" marL="457200">
              <a:spcBef>
                <a:spcPts val="0"/>
              </a:spcBef>
              <a:spcAft>
                <a:spcPts val="0"/>
              </a:spcAft>
              <a:buSzPts val="1600"/>
              <a:buAutoNum type="romanUcPeriod"/>
            </a:pPr>
            <a:r>
              <a:rPr lang="en-GB" sz="1600"/>
              <a:t>Now what?</a:t>
            </a:r>
            <a:endParaRPr sz="1600"/>
          </a:p>
        </p:txBody>
      </p:sp>
      <p:sp>
        <p:nvSpPr>
          <p:cNvPr id="161" name="Shape 16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819150" y="693200"/>
            <a:ext cx="7505700" cy="954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Clr>
                <a:srgbClr val="FEFEFE"/>
              </a:buClr>
              <a:buSzPts val="3000"/>
              <a:buFont typeface="Century Gothic"/>
              <a:buNone/>
            </a:pPr>
            <a:r>
              <a:rPr i="0" lang="en-GB" sz="3000" u="none" cap="none" strike="noStrike"/>
              <a:t>Objective of the </a:t>
            </a:r>
            <a:r>
              <a:rPr lang="en-GB"/>
              <a:t>colorization</a:t>
            </a:r>
            <a:endParaRPr i="0" sz="3000" u="none" cap="none" strike="noStrike"/>
          </a:p>
        </p:txBody>
      </p:sp>
      <p:sp>
        <p:nvSpPr>
          <p:cNvPr id="313" name="Shape 313"/>
          <p:cNvSpPr txBox="1"/>
          <p:nvPr>
            <p:ph idx="12" type="sldNum"/>
          </p:nvPr>
        </p:nvSpPr>
        <p:spPr>
          <a:xfrm>
            <a:off x="8390734" y="4543668"/>
            <a:ext cx="548700" cy="393600"/>
          </a:xfrm>
          <a:prstGeom prst="rect">
            <a:avLst/>
          </a:prstGeom>
          <a:noFill/>
          <a:ln>
            <a:noFill/>
          </a:ln>
        </p:spPr>
        <p:txBody>
          <a:bodyPr anchorCtr="0" anchor="b" bIns="8100" lIns="68575" spcFirstLastPara="1" rIns="68575" wrap="square" tIns="34275">
            <a:noAutofit/>
          </a:bodyPr>
          <a:lstStyle/>
          <a:p>
            <a:pPr indent="0" lvl="0" marL="0" rtl="0">
              <a:spcBef>
                <a:spcPts val="0"/>
              </a:spcBef>
              <a:spcAft>
                <a:spcPts val="0"/>
              </a:spcAft>
              <a:buNone/>
            </a:pPr>
            <a:fld id="{00000000-1234-1234-1234-123412341234}" type="slidenum">
              <a:rPr lang="en-GB"/>
              <a:t>‹#›</a:t>
            </a:fld>
            <a:endParaRPr/>
          </a:p>
        </p:txBody>
      </p:sp>
      <p:pic>
        <p:nvPicPr>
          <p:cNvPr id="314" name="Shape 314"/>
          <p:cNvPicPr preferRelativeResize="0"/>
          <p:nvPr>
            <p:ph idx="1" type="body"/>
          </p:nvPr>
        </p:nvPicPr>
        <p:blipFill rotWithShape="1">
          <a:blip r:embed="rId3">
            <a:alphaModFix/>
          </a:blip>
          <a:srcRect b="0" l="0" r="0" t="0"/>
          <a:stretch/>
        </p:blipFill>
        <p:spPr>
          <a:xfrm>
            <a:off x="753150" y="1930276"/>
            <a:ext cx="2012400" cy="2156400"/>
          </a:xfrm>
          <a:prstGeom prst="rect">
            <a:avLst/>
          </a:prstGeom>
          <a:noFill/>
          <a:ln>
            <a:noFill/>
          </a:ln>
          <a:effectLst>
            <a:outerShdw blurRad="50800">
              <a:srgbClr val="000000">
                <a:alpha val="40000"/>
              </a:srgbClr>
            </a:outerShdw>
          </a:effectLst>
        </p:spPr>
      </p:pic>
      <p:sp>
        <p:nvSpPr>
          <p:cNvPr id="315" name="Shape 315"/>
          <p:cNvSpPr/>
          <p:nvPr/>
        </p:nvSpPr>
        <p:spPr>
          <a:xfrm>
            <a:off x="2798221" y="2826684"/>
            <a:ext cx="733800" cy="363600"/>
          </a:xfrm>
          <a:prstGeom prst="rightArrow">
            <a:avLst>
              <a:gd fmla="val 50000" name="adj1"/>
              <a:gd fmla="val 50000" name="adj2"/>
            </a:avLst>
          </a:prstGeom>
          <a:solidFill>
            <a:schemeClr val="accent1"/>
          </a:solidFill>
          <a:ln cap="rnd" cmpd="sng" w="15875">
            <a:solidFill>
              <a:srgbClr val="009088"/>
            </a:solidFill>
            <a:prstDash val="solid"/>
            <a:round/>
            <a:headEnd len="med" w="med" type="none"/>
            <a:tailEnd len="med" w="med"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pic>
        <p:nvPicPr>
          <p:cNvPr id="316" name="Shape 316"/>
          <p:cNvPicPr preferRelativeResize="0"/>
          <p:nvPr/>
        </p:nvPicPr>
        <p:blipFill rotWithShape="1">
          <a:blip r:embed="rId4">
            <a:alphaModFix/>
          </a:blip>
          <a:srcRect b="0" l="0" r="0" t="0"/>
          <a:stretch/>
        </p:blipFill>
        <p:spPr>
          <a:xfrm>
            <a:off x="6376131" y="1918593"/>
            <a:ext cx="2012330" cy="2156449"/>
          </a:xfrm>
          <a:prstGeom prst="rect">
            <a:avLst/>
          </a:prstGeom>
          <a:noFill/>
          <a:ln>
            <a:noFill/>
          </a:ln>
        </p:spPr>
      </p:pic>
      <p:sp>
        <p:nvSpPr>
          <p:cNvPr id="317" name="Shape 317"/>
          <p:cNvSpPr txBox="1"/>
          <p:nvPr/>
        </p:nvSpPr>
        <p:spPr>
          <a:xfrm>
            <a:off x="667239" y="4216746"/>
            <a:ext cx="2186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GB" sz="1500" u="none" cap="none" strike="noStrike">
                <a:solidFill>
                  <a:schemeClr val="lt1"/>
                </a:solidFill>
                <a:latin typeface="Century Gothic"/>
                <a:ea typeface="Century Gothic"/>
                <a:cs typeface="Century Gothic"/>
                <a:sym typeface="Century Gothic"/>
              </a:rPr>
              <a:t>Original</a:t>
            </a:r>
            <a:endParaRPr sz="1100"/>
          </a:p>
        </p:txBody>
      </p:sp>
      <p:sp>
        <p:nvSpPr>
          <p:cNvPr id="318" name="Shape 318"/>
          <p:cNvSpPr txBox="1"/>
          <p:nvPr/>
        </p:nvSpPr>
        <p:spPr>
          <a:xfrm>
            <a:off x="6288991" y="4216746"/>
            <a:ext cx="2186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500">
                <a:solidFill>
                  <a:schemeClr val="lt1"/>
                </a:solidFill>
                <a:latin typeface="Century Gothic"/>
                <a:ea typeface="Century Gothic"/>
                <a:cs typeface="Century Gothic"/>
                <a:sym typeface="Century Gothic"/>
              </a:rPr>
              <a:t>Recoloriz</a:t>
            </a:r>
            <a:r>
              <a:rPr b="0" i="0" lang="en-GB" sz="1500" u="none" cap="none" strike="noStrike">
                <a:solidFill>
                  <a:schemeClr val="lt1"/>
                </a:solidFill>
                <a:latin typeface="Century Gothic"/>
                <a:ea typeface="Century Gothic"/>
                <a:cs typeface="Century Gothic"/>
                <a:sym typeface="Century Gothic"/>
              </a:rPr>
              <a:t>ed image</a:t>
            </a:r>
            <a:endParaRPr sz="1100"/>
          </a:p>
        </p:txBody>
      </p:sp>
      <p:pic>
        <p:nvPicPr>
          <p:cNvPr id="319" name="Shape 319"/>
          <p:cNvPicPr preferRelativeResize="0"/>
          <p:nvPr/>
        </p:nvPicPr>
        <p:blipFill rotWithShape="1">
          <a:blip r:embed="rId5">
            <a:alphaModFix/>
          </a:blip>
          <a:srcRect b="0" l="0" r="0" t="0"/>
          <a:stretch/>
        </p:blipFill>
        <p:spPr>
          <a:xfrm>
            <a:off x="3564674" y="1915351"/>
            <a:ext cx="2012329" cy="2159690"/>
          </a:xfrm>
          <a:prstGeom prst="rect">
            <a:avLst/>
          </a:prstGeom>
          <a:noFill/>
          <a:ln>
            <a:noFill/>
          </a:ln>
        </p:spPr>
      </p:pic>
      <p:sp>
        <p:nvSpPr>
          <p:cNvPr id="320" name="Shape 320"/>
          <p:cNvSpPr/>
          <p:nvPr/>
        </p:nvSpPr>
        <p:spPr>
          <a:xfrm>
            <a:off x="5609652" y="2813409"/>
            <a:ext cx="733800" cy="363600"/>
          </a:xfrm>
          <a:prstGeom prst="rightArrow">
            <a:avLst>
              <a:gd fmla="val 50000" name="adj1"/>
              <a:gd fmla="val 50000" name="adj2"/>
            </a:avLst>
          </a:prstGeom>
          <a:solidFill>
            <a:schemeClr val="accent1"/>
          </a:solidFill>
          <a:ln cap="rnd" cmpd="sng" w="15875">
            <a:solidFill>
              <a:srgbClr val="009088"/>
            </a:solidFill>
            <a:prstDash val="solid"/>
            <a:round/>
            <a:headEnd len="med" w="med" type="none"/>
            <a:tailEnd len="med" w="med"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321" name="Shape 321"/>
          <p:cNvSpPr txBox="1"/>
          <p:nvPr/>
        </p:nvSpPr>
        <p:spPr>
          <a:xfrm>
            <a:off x="3477535" y="4216746"/>
            <a:ext cx="2186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GB" sz="1500" u="none" cap="none" strike="noStrike">
                <a:solidFill>
                  <a:schemeClr val="lt1"/>
                </a:solidFill>
                <a:latin typeface="Century Gothic"/>
                <a:ea typeface="Century Gothic"/>
                <a:cs typeface="Century Gothic"/>
                <a:sym typeface="Century Gothic"/>
              </a:rPr>
              <a:t>Gr</a:t>
            </a:r>
            <a:r>
              <a:rPr lang="en-GB" sz="1500">
                <a:solidFill>
                  <a:schemeClr val="lt1"/>
                </a:solidFill>
                <a:latin typeface="Century Gothic"/>
                <a:ea typeface="Century Gothic"/>
                <a:cs typeface="Century Gothic"/>
                <a:sym typeface="Century Gothic"/>
              </a:rPr>
              <a:t>a</a:t>
            </a:r>
            <a:r>
              <a:rPr b="0" i="0" lang="en-GB" sz="1500" u="none" cap="none" strike="noStrike">
                <a:solidFill>
                  <a:schemeClr val="lt1"/>
                </a:solidFill>
                <a:latin typeface="Century Gothic"/>
                <a:ea typeface="Century Gothic"/>
                <a:cs typeface="Century Gothic"/>
                <a:sym typeface="Century Gothic"/>
              </a:rPr>
              <a:t>yscale image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25"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b="0" l="0" r="0" t="0"/>
          <a:stretch/>
        </p:blipFill>
        <p:spPr>
          <a:xfrm>
            <a:off x="3790763" y="3210555"/>
            <a:ext cx="4707900" cy="1553700"/>
          </a:xfrm>
          <a:prstGeom prst="roundRect">
            <a:avLst>
              <a:gd fmla="val 3876" name="adj"/>
            </a:avLst>
          </a:prstGeom>
          <a:noFill/>
          <a:ln cap="flat" cmpd="sng" w="9525">
            <a:solidFill>
              <a:schemeClr val="accent1"/>
            </a:solidFill>
            <a:prstDash val="solid"/>
            <a:round/>
            <a:headEnd len="med" w="med" type="none"/>
            <a:tailEnd len="med" w="med" type="none"/>
          </a:ln>
        </p:spPr>
      </p:pic>
      <p:sp>
        <p:nvSpPr>
          <p:cNvPr id="327" name="Shape 327"/>
          <p:cNvSpPr txBox="1"/>
          <p:nvPr>
            <p:ph type="title"/>
          </p:nvPr>
        </p:nvSpPr>
        <p:spPr>
          <a:xfrm>
            <a:off x="885025" y="693200"/>
            <a:ext cx="7505700" cy="954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Clr>
                <a:srgbClr val="FEFEFE"/>
              </a:buClr>
              <a:buSzPts val="3000"/>
              <a:buFont typeface="Century Gothic"/>
              <a:buNone/>
            </a:pPr>
            <a:r>
              <a:rPr i="0" lang="en-GB" sz="3000" u="none" cap="none" strike="noStrike"/>
              <a:t>Low-cost colorization</a:t>
            </a:r>
            <a:endParaRPr i="0" sz="3000" u="none" cap="none" strike="noStrike"/>
          </a:p>
        </p:txBody>
      </p:sp>
      <p:sp>
        <p:nvSpPr>
          <p:cNvPr id="328" name="Shape 328"/>
          <p:cNvSpPr txBox="1"/>
          <p:nvPr>
            <p:ph idx="1" type="body"/>
          </p:nvPr>
        </p:nvSpPr>
        <p:spPr>
          <a:xfrm>
            <a:off x="381875" y="1802025"/>
            <a:ext cx="3341400" cy="27417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Autofit/>
          </a:bodyPr>
          <a:lstStyle/>
          <a:p>
            <a:pPr indent="-247650" lvl="0" marL="254000" marR="0" rtl="0" algn="l">
              <a:spcBef>
                <a:spcPts val="0"/>
              </a:spcBef>
              <a:spcAft>
                <a:spcPts val="0"/>
              </a:spcAft>
              <a:buClr>
                <a:schemeClr val="accent1"/>
              </a:buClr>
              <a:buSzPts val="1500"/>
              <a:buFont typeface="Noto Sans Symbols"/>
              <a:buChar char="○"/>
            </a:pPr>
            <a:r>
              <a:rPr b="0" i="0" lang="en-GB" sz="1500" u="none" cap="none" strike="noStrike">
                <a:solidFill>
                  <a:schemeClr val="lt1"/>
                </a:solidFill>
                <a:latin typeface="Century Gothic"/>
                <a:ea typeface="Century Gothic"/>
                <a:cs typeface="Century Gothic"/>
                <a:sym typeface="Century Gothic"/>
              </a:rPr>
              <a:t>Input: gr</a:t>
            </a:r>
            <a:r>
              <a:rPr lang="en-GB" sz="1500">
                <a:solidFill>
                  <a:schemeClr val="lt1"/>
                </a:solidFill>
                <a:latin typeface="Century Gothic"/>
                <a:ea typeface="Century Gothic"/>
                <a:cs typeface="Century Gothic"/>
                <a:sym typeface="Century Gothic"/>
              </a:rPr>
              <a:t>a</a:t>
            </a:r>
            <a:r>
              <a:rPr b="0" i="0" lang="en-GB" sz="1500" u="none" cap="none" strike="noStrike">
                <a:solidFill>
                  <a:schemeClr val="lt1"/>
                </a:solidFill>
                <a:latin typeface="Century Gothic"/>
                <a:ea typeface="Century Gothic"/>
                <a:cs typeface="Century Gothic"/>
                <a:sym typeface="Century Gothic"/>
              </a:rPr>
              <a:t>yscale image + some colors of the image</a:t>
            </a:r>
            <a:endParaRPr sz="1100"/>
          </a:p>
          <a:p>
            <a:pPr indent="-247650" lvl="0" marL="254000" marR="0" rtl="0" algn="l">
              <a:spcBef>
                <a:spcPts val="800"/>
              </a:spcBef>
              <a:spcAft>
                <a:spcPts val="0"/>
              </a:spcAft>
              <a:buClr>
                <a:schemeClr val="accent1"/>
              </a:buClr>
              <a:buSzPts val="1500"/>
              <a:buFont typeface="Noto Sans Symbols"/>
              <a:buChar char="○"/>
            </a:pPr>
            <a:r>
              <a:rPr b="0" i="0" lang="en-GB" sz="1500" u="none" cap="none" strike="noStrike">
                <a:solidFill>
                  <a:schemeClr val="lt1"/>
                </a:solidFill>
                <a:latin typeface="Century Gothic"/>
                <a:ea typeface="Century Gothic"/>
                <a:cs typeface="Century Gothic"/>
                <a:sym typeface="Century Gothic"/>
              </a:rPr>
              <a:t>Colorize hyperpixel created with segmentation using a 5-branch tree</a:t>
            </a:r>
            <a:endParaRPr b="0" i="0" sz="1500" u="none" cap="none" strike="noStrike">
              <a:solidFill>
                <a:schemeClr val="lt1"/>
              </a:solidFill>
              <a:latin typeface="Century Gothic"/>
              <a:ea typeface="Century Gothic"/>
              <a:cs typeface="Century Gothic"/>
              <a:sym typeface="Century Gothic"/>
            </a:endParaRPr>
          </a:p>
          <a:p>
            <a:pPr indent="-177800" lvl="0" marL="254000" marR="0" rtl="0" algn="l">
              <a:spcBef>
                <a:spcPts val="700"/>
              </a:spcBef>
              <a:spcAft>
                <a:spcPts val="0"/>
              </a:spcAft>
              <a:buClr>
                <a:schemeClr val="accent1"/>
              </a:buClr>
              <a:buSzPts val="1200"/>
              <a:buFont typeface="Noto Sans Symbols"/>
              <a:buNone/>
            </a:pPr>
            <a:r>
              <a:t/>
            </a:r>
            <a:endParaRPr b="0" i="0" sz="1200" u="none" cap="none" strike="noStrike">
              <a:solidFill>
                <a:schemeClr val="lt1"/>
              </a:solidFill>
              <a:latin typeface="Century Gothic"/>
              <a:ea typeface="Century Gothic"/>
              <a:cs typeface="Century Gothic"/>
              <a:sym typeface="Century Gothic"/>
            </a:endParaRPr>
          </a:p>
        </p:txBody>
      </p:sp>
      <p:sp>
        <p:nvSpPr>
          <p:cNvPr id="329" name="Shape 329"/>
          <p:cNvSpPr txBox="1"/>
          <p:nvPr>
            <p:ph idx="12" type="sldNum"/>
          </p:nvPr>
        </p:nvSpPr>
        <p:spPr>
          <a:xfrm>
            <a:off x="8390734" y="4543668"/>
            <a:ext cx="548700" cy="393600"/>
          </a:xfrm>
          <a:prstGeom prst="rect">
            <a:avLst/>
          </a:prstGeom>
          <a:noFill/>
          <a:ln>
            <a:noFill/>
          </a:ln>
        </p:spPr>
        <p:txBody>
          <a:bodyPr anchorCtr="0" anchor="b" bIns="8100" lIns="68575" spcFirstLastPara="1" rIns="68575" wrap="square" tIns="34275">
            <a:noAutofit/>
          </a:bodyPr>
          <a:lstStyle/>
          <a:p>
            <a:pPr indent="0" lvl="0" marL="0" rtl="0">
              <a:spcBef>
                <a:spcPts val="0"/>
              </a:spcBef>
              <a:spcAft>
                <a:spcPts val="0"/>
              </a:spcAft>
              <a:buNone/>
            </a:pPr>
            <a:fld id="{00000000-1234-1234-1234-123412341234}" type="slidenum">
              <a:rPr lang="en-GB" sz="1000">
                <a:solidFill>
                  <a:schemeClr val="dk2"/>
                </a:solidFill>
                <a:latin typeface="Nunito"/>
                <a:ea typeface="Nunito"/>
                <a:cs typeface="Nunito"/>
                <a:sym typeface="Nunito"/>
              </a:rPr>
              <a:t>‹#›</a:t>
            </a:fld>
            <a:endParaRPr sz="1000">
              <a:solidFill>
                <a:schemeClr val="dk2"/>
              </a:solidFill>
              <a:latin typeface="Nunito"/>
              <a:ea typeface="Nunito"/>
              <a:cs typeface="Nunito"/>
              <a:sym typeface="Nunito"/>
            </a:endParaRPr>
          </a:p>
        </p:txBody>
      </p:sp>
      <p:pic>
        <p:nvPicPr>
          <p:cNvPr id="330" name="Shape 330"/>
          <p:cNvPicPr preferRelativeResize="0"/>
          <p:nvPr/>
        </p:nvPicPr>
        <p:blipFill rotWithShape="1">
          <a:blip r:embed="rId4">
            <a:alphaModFix/>
          </a:blip>
          <a:srcRect b="0" l="0" r="0" t="0"/>
          <a:stretch/>
        </p:blipFill>
        <p:spPr>
          <a:xfrm>
            <a:off x="3790763" y="1731355"/>
            <a:ext cx="4707900" cy="1259400"/>
          </a:xfrm>
          <a:prstGeom prst="roundRect">
            <a:avLst>
              <a:gd fmla="val 3876" name="adj"/>
            </a:avLst>
          </a:prstGeom>
          <a:noFill/>
          <a:ln cap="flat" cmpd="sng" w="9525">
            <a:solidFill>
              <a:schemeClr val="accent1"/>
            </a:solidFill>
            <a:prstDash val="solid"/>
            <a:round/>
            <a:headEnd len="med" w="med" type="none"/>
            <a:tailEnd len="med" w="med"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Zero-cost colorization</a:t>
            </a:r>
            <a:endParaRPr/>
          </a:p>
        </p:txBody>
      </p:sp>
      <p:sp>
        <p:nvSpPr>
          <p:cNvPr id="336" name="Shape 336"/>
          <p:cNvSpPr txBox="1"/>
          <p:nvPr>
            <p:ph idx="1" type="body"/>
          </p:nvPr>
        </p:nvSpPr>
        <p:spPr>
          <a:xfrm>
            <a:off x="819150" y="3516475"/>
            <a:ext cx="7505700" cy="244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sz="1800"/>
              <a:t>Goal : Having realistics colors from a grayscale image</a:t>
            </a:r>
            <a:endParaRPr sz="1800"/>
          </a:p>
          <a:p>
            <a:pPr indent="-342900" lvl="0" marL="457200">
              <a:spcBef>
                <a:spcPts val="0"/>
              </a:spcBef>
              <a:spcAft>
                <a:spcPts val="0"/>
              </a:spcAft>
              <a:buSzPts val="1800"/>
              <a:buChar char="●"/>
            </a:pPr>
            <a:r>
              <a:rPr lang="en-GB" sz="1800"/>
              <a:t>Trained on more than 1 million images</a:t>
            </a:r>
            <a:endParaRPr sz="1800"/>
          </a:p>
        </p:txBody>
      </p:sp>
      <p:sp>
        <p:nvSpPr>
          <p:cNvPr id="337" name="Shape 33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338" name="Shape 338"/>
          <p:cNvPicPr preferRelativeResize="0"/>
          <p:nvPr/>
        </p:nvPicPr>
        <p:blipFill>
          <a:blip r:embed="rId3">
            <a:alphaModFix/>
          </a:blip>
          <a:stretch>
            <a:fillRect/>
          </a:stretch>
        </p:blipFill>
        <p:spPr>
          <a:xfrm>
            <a:off x="1169537" y="1517725"/>
            <a:ext cx="6804925" cy="199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819150" y="83650"/>
            <a:ext cx="7505700" cy="954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Clr>
                <a:srgbClr val="FEFEFE"/>
              </a:buClr>
              <a:buSzPts val="3000"/>
              <a:buFont typeface="Century Gothic"/>
              <a:buNone/>
            </a:pPr>
            <a:r>
              <a:rPr lang="en-GB"/>
              <a:t>Final result</a:t>
            </a:r>
            <a:endParaRPr sz="1100"/>
          </a:p>
        </p:txBody>
      </p:sp>
      <p:sp>
        <p:nvSpPr>
          <p:cNvPr id="344" name="Shape 344"/>
          <p:cNvSpPr txBox="1"/>
          <p:nvPr/>
        </p:nvSpPr>
        <p:spPr>
          <a:xfrm>
            <a:off x="1876425" y="4474435"/>
            <a:ext cx="1361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GB" sz="1500" u="none" cap="none" strike="noStrike">
                <a:solidFill>
                  <a:schemeClr val="lt1"/>
                </a:solidFill>
                <a:latin typeface="Century Gothic"/>
                <a:ea typeface="Century Gothic"/>
                <a:cs typeface="Century Gothic"/>
                <a:sym typeface="Century Gothic"/>
              </a:rPr>
              <a:t>Original</a:t>
            </a:r>
            <a:endParaRPr sz="1100"/>
          </a:p>
        </p:txBody>
      </p:sp>
      <p:sp>
        <p:nvSpPr>
          <p:cNvPr id="345" name="Shape 345"/>
          <p:cNvSpPr txBox="1"/>
          <p:nvPr/>
        </p:nvSpPr>
        <p:spPr>
          <a:xfrm>
            <a:off x="5943652" y="4474435"/>
            <a:ext cx="1361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500">
                <a:solidFill>
                  <a:schemeClr val="lt1"/>
                </a:solidFill>
                <a:latin typeface="Century Gothic"/>
                <a:ea typeface="Century Gothic"/>
                <a:cs typeface="Century Gothic"/>
                <a:sym typeface="Century Gothic"/>
              </a:rPr>
              <a:t>Recolorized</a:t>
            </a:r>
            <a:endParaRPr sz="1100"/>
          </a:p>
        </p:txBody>
      </p:sp>
      <p:sp>
        <p:nvSpPr>
          <p:cNvPr id="346" name="Shape 346"/>
          <p:cNvSpPr txBox="1"/>
          <p:nvPr>
            <p:ph idx="12" type="sldNum"/>
          </p:nvPr>
        </p:nvSpPr>
        <p:spPr>
          <a:xfrm>
            <a:off x="8390734" y="4543668"/>
            <a:ext cx="548700" cy="393600"/>
          </a:xfrm>
          <a:prstGeom prst="rect">
            <a:avLst/>
          </a:prstGeom>
          <a:noFill/>
          <a:ln>
            <a:noFill/>
          </a:ln>
        </p:spPr>
        <p:txBody>
          <a:bodyPr anchorCtr="0" anchor="b" bIns="8100" lIns="68575" spcFirstLastPara="1" rIns="68575" wrap="square" tIns="34275">
            <a:noAutofit/>
          </a:bodyPr>
          <a:lstStyle/>
          <a:p>
            <a:pPr indent="0" lvl="0" marL="0" rtl="0">
              <a:spcBef>
                <a:spcPts val="0"/>
              </a:spcBef>
              <a:spcAft>
                <a:spcPts val="0"/>
              </a:spcAft>
              <a:buNone/>
            </a:pPr>
            <a:fld id="{00000000-1234-1234-1234-123412341234}" type="slidenum">
              <a:rPr lang="en-GB" sz="1000">
                <a:solidFill>
                  <a:schemeClr val="dk2"/>
                </a:solidFill>
                <a:latin typeface="Nunito"/>
                <a:ea typeface="Nunito"/>
                <a:cs typeface="Nunito"/>
                <a:sym typeface="Nunito"/>
              </a:rPr>
              <a:t>‹#›</a:t>
            </a:fld>
            <a:endParaRPr sz="1000">
              <a:solidFill>
                <a:schemeClr val="dk2"/>
              </a:solidFill>
              <a:latin typeface="Nunito"/>
              <a:ea typeface="Nunito"/>
              <a:cs typeface="Nunito"/>
              <a:sym typeface="Nunito"/>
            </a:endParaRPr>
          </a:p>
        </p:txBody>
      </p:sp>
      <p:pic>
        <p:nvPicPr>
          <p:cNvPr id="347" name="Shape 347"/>
          <p:cNvPicPr preferRelativeResize="0"/>
          <p:nvPr/>
        </p:nvPicPr>
        <p:blipFill>
          <a:blip r:embed="rId3">
            <a:alphaModFix/>
          </a:blip>
          <a:stretch>
            <a:fillRect/>
          </a:stretch>
        </p:blipFill>
        <p:spPr>
          <a:xfrm>
            <a:off x="1466462" y="1038250"/>
            <a:ext cx="2181675" cy="1658075"/>
          </a:xfrm>
          <a:prstGeom prst="rect">
            <a:avLst/>
          </a:prstGeom>
          <a:noFill/>
          <a:ln>
            <a:noFill/>
          </a:ln>
        </p:spPr>
      </p:pic>
      <p:pic>
        <p:nvPicPr>
          <p:cNvPr id="348" name="Shape 348"/>
          <p:cNvPicPr preferRelativeResize="0"/>
          <p:nvPr/>
        </p:nvPicPr>
        <p:blipFill>
          <a:blip r:embed="rId4">
            <a:alphaModFix/>
          </a:blip>
          <a:stretch>
            <a:fillRect/>
          </a:stretch>
        </p:blipFill>
        <p:spPr>
          <a:xfrm>
            <a:off x="5533675" y="1038250"/>
            <a:ext cx="2181675" cy="1658084"/>
          </a:xfrm>
          <a:prstGeom prst="rect">
            <a:avLst/>
          </a:prstGeom>
          <a:noFill/>
          <a:ln>
            <a:noFill/>
          </a:ln>
        </p:spPr>
      </p:pic>
      <p:pic>
        <p:nvPicPr>
          <p:cNvPr id="349" name="Shape 349"/>
          <p:cNvPicPr preferRelativeResize="0"/>
          <p:nvPr/>
        </p:nvPicPr>
        <p:blipFill>
          <a:blip r:embed="rId5">
            <a:alphaModFix/>
          </a:blip>
          <a:stretch>
            <a:fillRect/>
          </a:stretch>
        </p:blipFill>
        <p:spPr>
          <a:xfrm>
            <a:off x="5519125" y="2685413"/>
            <a:ext cx="2210778" cy="1658075"/>
          </a:xfrm>
          <a:prstGeom prst="rect">
            <a:avLst/>
          </a:prstGeom>
          <a:noFill/>
          <a:ln>
            <a:noFill/>
          </a:ln>
        </p:spPr>
      </p:pic>
      <p:pic>
        <p:nvPicPr>
          <p:cNvPr id="350" name="Shape 350"/>
          <p:cNvPicPr preferRelativeResize="0"/>
          <p:nvPr/>
        </p:nvPicPr>
        <p:blipFill>
          <a:blip r:embed="rId6">
            <a:alphaModFix/>
          </a:blip>
          <a:stretch>
            <a:fillRect/>
          </a:stretch>
        </p:blipFill>
        <p:spPr>
          <a:xfrm>
            <a:off x="1466450" y="2696313"/>
            <a:ext cx="2181674" cy="16362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57" name="Shape 35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descr="Deep learning software for colorizing black and white images with a few clicks.  Code: https://www.github.com/junyanz/interactive-deep-colorization Conference talk: https://youtu.be/rp5LUSbdsys  Real-Time User-Guided Image Colorization with Learned Deep Priors R. Zhang*, J.Y. Zhu*, P. Isola, X. Geng, A. S. Lin, T. Yu, A. A. Efros In SIGGRAPH, 2017. https://richzhang.github.io/ideepcolor" id="358" name="Shape 358" title="Real-Time User-Guided Image Colorization with Learned Deep Priors">
            <a:hlinkClick r:id="rId3"/>
          </p:cNvPr>
          <p:cNvSpPr/>
          <p:nvPr/>
        </p:nvSpPr>
        <p:spPr>
          <a:xfrm>
            <a:off x="1396275" y="189975"/>
            <a:ext cx="6329750" cy="4747300"/>
          </a:xfrm>
          <a:prstGeom prst="rect">
            <a:avLst/>
          </a:prstGeom>
          <a:blipFill>
            <a:blip r:embed="rId4">
              <a:alphaModFix/>
            </a:blip>
            <a:stretch>
              <a:fillRect/>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The final pipeline</a:t>
            </a:r>
            <a:endParaRPr/>
          </a:p>
        </p:txBody>
      </p:sp>
      <p:sp>
        <p:nvSpPr>
          <p:cNvPr id="364" name="Shape 36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Shape 369"/>
          <p:cNvPicPr preferRelativeResize="0"/>
          <p:nvPr/>
        </p:nvPicPr>
        <p:blipFill>
          <a:blip r:embed="rId3">
            <a:alphaModFix amt="50000"/>
          </a:blip>
          <a:stretch>
            <a:fillRect/>
          </a:stretch>
        </p:blipFill>
        <p:spPr>
          <a:xfrm>
            <a:off x="1824809" y="1645621"/>
            <a:ext cx="1571915" cy="2281817"/>
          </a:xfrm>
          <a:prstGeom prst="rect">
            <a:avLst/>
          </a:prstGeom>
          <a:noFill/>
          <a:ln>
            <a:noFill/>
          </a:ln>
        </p:spPr>
      </p:pic>
      <p:pic>
        <p:nvPicPr>
          <p:cNvPr id="370" name="Shape 370"/>
          <p:cNvPicPr preferRelativeResize="0"/>
          <p:nvPr/>
        </p:nvPicPr>
        <p:blipFill>
          <a:blip r:embed="rId4">
            <a:alphaModFix amt="50000"/>
          </a:blip>
          <a:stretch>
            <a:fillRect/>
          </a:stretch>
        </p:blipFill>
        <p:spPr>
          <a:xfrm>
            <a:off x="3618939" y="1645613"/>
            <a:ext cx="1571915" cy="2281817"/>
          </a:xfrm>
          <a:prstGeom prst="rect">
            <a:avLst/>
          </a:prstGeom>
          <a:noFill/>
          <a:ln>
            <a:noFill/>
          </a:ln>
        </p:spPr>
      </p:pic>
      <p:sp>
        <p:nvSpPr>
          <p:cNvPr id="371" name="Shape 371"/>
          <p:cNvSpPr txBox="1"/>
          <p:nvPr>
            <p:ph type="title"/>
          </p:nvPr>
        </p:nvSpPr>
        <p:spPr>
          <a:xfrm>
            <a:off x="819150" y="845600"/>
            <a:ext cx="7505700" cy="591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Outline of the pipeline</a:t>
            </a:r>
            <a:endParaRPr/>
          </a:p>
        </p:txBody>
      </p:sp>
      <p:sp>
        <p:nvSpPr>
          <p:cNvPr id="372" name="Shape 37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cxnSp>
        <p:nvCxnSpPr>
          <p:cNvPr id="373" name="Shape 373"/>
          <p:cNvCxnSpPr/>
          <p:nvPr/>
        </p:nvCxnSpPr>
        <p:spPr>
          <a:xfrm>
            <a:off x="3185471" y="3148125"/>
            <a:ext cx="644700" cy="0"/>
          </a:xfrm>
          <a:prstGeom prst="straightConnector1">
            <a:avLst/>
          </a:prstGeom>
          <a:noFill/>
          <a:ln cap="flat" cmpd="sng" w="9525">
            <a:solidFill>
              <a:schemeClr val="dk2"/>
            </a:solidFill>
            <a:prstDash val="solid"/>
            <a:round/>
            <a:headEnd len="lg" w="lg" type="none"/>
            <a:tailEnd len="lg" w="lg" type="triangle"/>
          </a:ln>
        </p:spPr>
      </p:cxnSp>
      <p:sp>
        <p:nvSpPr>
          <p:cNvPr id="374" name="Shape 374"/>
          <p:cNvSpPr/>
          <p:nvPr/>
        </p:nvSpPr>
        <p:spPr>
          <a:xfrm>
            <a:off x="2068221" y="282582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Original picture</a:t>
            </a:r>
            <a:endParaRPr/>
          </a:p>
        </p:txBody>
      </p:sp>
      <p:cxnSp>
        <p:nvCxnSpPr>
          <p:cNvPr id="375" name="Shape 375"/>
          <p:cNvCxnSpPr/>
          <p:nvPr/>
        </p:nvCxnSpPr>
        <p:spPr>
          <a:xfrm>
            <a:off x="4979596" y="3134725"/>
            <a:ext cx="644700" cy="0"/>
          </a:xfrm>
          <a:prstGeom prst="straightConnector1">
            <a:avLst/>
          </a:prstGeom>
          <a:noFill/>
          <a:ln cap="flat" cmpd="sng" w="9525">
            <a:solidFill>
              <a:schemeClr val="dk2"/>
            </a:solidFill>
            <a:prstDash val="solid"/>
            <a:round/>
            <a:headEnd len="lg" w="lg" type="none"/>
            <a:tailEnd len="lg" w="lg" type="triangle"/>
          </a:ln>
        </p:spPr>
      </p:cxnSp>
      <p:sp>
        <p:nvSpPr>
          <p:cNvPr id="376" name="Shape 376"/>
          <p:cNvSpPr/>
          <p:nvPr/>
        </p:nvSpPr>
        <p:spPr>
          <a:xfrm>
            <a:off x="3862323" y="282582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Black and white</a:t>
            </a:r>
            <a:endParaRPr/>
          </a:p>
        </p:txBody>
      </p:sp>
      <p:cxnSp>
        <p:nvCxnSpPr>
          <p:cNvPr id="377" name="Shape 377"/>
          <p:cNvCxnSpPr/>
          <p:nvPr/>
        </p:nvCxnSpPr>
        <p:spPr>
          <a:xfrm>
            <a:off x="6773746" y="3148125"/>
            <a:ext cx="644700" cy="0"/>
          </a:xfrm>
          <a:prstGeom prst="straightConnector1">
            <a:avLst/>
          </a:prstGeom>
          <a:noFill/>
          <a:ln cap="flat" cmpd="sng" w="9525">
            <a:solidFill>
              <a:schemeClr val="dk2"/>
            </a:solidFill>
            <a:prstDash val="solid"/>
            <a:round/>
            <a:headEnd len="lg" w="lg" type="none"/>
            <a:tailEnd len="lg" w="lg" type="triangle"/>
          </a:ln>
        </p:spPr>
      </p:cxnSp>
      <p:sp>
        <p:nvSpPr>
          <p:cNvPr id="378" name="Shape 378"/>
          <p:cNvSpPr/>
          <p:nvPr/>
        </p:nvSpPr>
        <p:spPr>
          <a:xfrm>
            <a:off x="5656479" y="281242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Downsized</a:t>
            </a:r>
            <a:endParaRPr/>
          </a:p>
        </p:txBody>
      </p:sp>
      <p:sp>
        <p:nvSpPr>
          <p:cNvPr id="379" name="Shape 379"/>
          <p:cNvSpPr/>
          <p:nvPr/>
        </p:nvSpPr>
        <p:spPr>
          <a:xfrm>
            <a:off x="7450629" y="281242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.bpg</a:t>
            </a:r>
            <a:endParaRPr/>
          </a:p>
        </p:txBody>
      </p:sp>
      <p:cxnSp>
        <p:nvCxnSpPr>
          <p:cNvPr id="380" name="Shape 380"/>
          <p:cNvCxnSpPr/>
          <p:nvPr/>
        </p:nvCxnSpPr>
        <p:spPr>
          <a:xfrm rot="10800000">
            <a:off x="6773779" y="4194575"/>
            <a:ext cx="644700" cy="0"/>
          </a:xfrm>
          <a:prstGeom prst="straightConnector1">
            <a:avLst/>
          </a:prstGeom>
          <a:noFill/>
          <a:ln cap="flat" cmpd="sng" w="9525">
            <a:solidFill>
              <a:schemeClr val="dk2"/>
            </a:solidFill>
            <a:prstDash val="solid"/>
            <a:round/>
            <a:headEnd len="lg" w="lg" type="none"/>
            <a:tailEnd len="lg" w="lg" type="triangle"/>
          </a:ln>
        </p:spPr>
      </p:cxnSp>
      <p:sp>
        <p:nvSpPr>
          <p:cNvPr id="381" name="Shape 381"/>
          <p:cNvSpPr/>
          <p:nvPr/>
        </p:nvSpPr>
        <p:spPr>
          <a:xfrm flipH="1">
            <a:off x="7450629" y="387227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.bpg</a:t>
            </a:r>
            <a:endParaRPr/>
          </a:p>
        </p:txBody>
      </p:sp>
      <p:cxnSp>
        <p:nvCxnSpPr>
          <p:cNvPr id="382" name="Shape 382"/>
          <p:cNvCxnSpPr/>
          <p:nvPr/>
        </p:nvCxnSpPr>
        <p:spPr>
          <a:xfrm rot="10800000">
            <a:off x="4979654" y="4181175"/>
            <a:ext cx="644700" cy="0"/>
          </a:xfrm>
          <a:prstGeom prst="straightConnector1">
            <a:avLst/>
          </a:prstGeom>
          <a:noFill/>
          <a:ln cap="flat" cmpd="sng" w="9525">
            <a:solidFill>
              <a:schemeClr val="dk2"/>
            </a:solidFill>
            <a:prstDash val="solid"/>
            <a:round/>
            <a:headEnd len="lg" w="lg" type="none"/>
            <a:tailEnd len="lg" w="lg" type="triangle"/>
          </a:ln>
        </p:spPr>
      </p:cxnSp>
      <p:sp>
        <p:nvSpPr>
          <p:cNvPr id="383" name="Shape 383"/>
          <p:cNvSpPr/>
          <p:nvPr/>
        </p:nvSpPr>
        <p:spPr>
          <a:xfrm flipH="1">
            <a:off x="5656527" y="387227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Black and white downsized</a:t>
            </a:r>
            <a:endParaRPr/>
          </a:p>
        </p:txBody>
      </p:sp>
      <p:cxnSp>
        <p:nvCxnSpPr>
          <p:cNvPr id="384" name="Shape 384"/>
          <p:cNvCxnSpPr/>
          <p:nvPr/>
        </p:nvCxnSpPr>
        <p:spPr>
          <a:xfrm rot="10800000">
            <a:off x="3185504" y="4194575"/>
            <a:ext cx="644700" cy="0"/>
          </a:xfrm>
          <a:prstGeom prst="straightConnector1">
            <a:avLst/>
          </a:prstGeom>
          <a:noFill/>
          <a:ln cap="flat" cmpd="sng" w="9525">
            <a:solidFill>
              <a:schemeClr val="dk2"/>
            </a:solidFill>
            <a:prstDash val="solid"/>
            <a:round/>
            <a:headEnd len="lg" w="lg" type="none"/>
            <a:tailEnd len="lg" w="lg" type="triangle"/>
          </a:ln>
        </p:spPr>
      </p:cxnSp>
      <p:sp>
        <p:nvSpPr>
          <p:cNvPr id="385" name="Shape 385"/>
          <p:cNvSpPr/>
          <p:nvPr/>
        </p:nvSpPr>
        <p:spPr>
          <a:xfrm flipH="1">
            <a:off x="3862371" y="385887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Black and white</a:t>
            </a:r>
            <a:endParaRPr/>
          </a:p>
        </p:txBody>
      </p:sp>
      <p:sp>
        <p:nvSpPr>
          <p:cNvPr id="386" name="Shape 386"/>
          <p:cNvSpPr/>
          <p:nvPr/>
        </p:nvSpPr>
        <p:spPr>
          <a:xfrm flipH="1">
            <a:off x="2068221" y="3858875"/>
            <a:ext cx="1085100" cy="671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Decoded colored picture</a:t>
            </a:r>
            <a:endParaRPr/>
          </a:p>
        </p:txBody>
      </p:sp>
      <p:pic>
        <p:nvPicPr>
          <p:cNvPr id="387" name="Shape 387"/>
          <p:cNvPicPr preferRelativeResize="0"/>
          <p:nvPr/>
        </p:nvPicPr>
        <p:blipFill>
          <a:blip r:embed="rId5">
            <a:alphaModFix/>
          </a:blip>
          <a:stretch>
            <a:fillRect/>
          </a:stretch>
        </p:blipFill>
        <p:spPr>
          <a:xfrm>
            <a:off x="7816297" y="1975292"/>
            <a:ext cx="353750" cy="513509"/>
          </a:xfrm>
          <a:prstGeom prst="rect">
            <a:avLst/>
          </a:prstGeom>
          <a:noFill/>
          <a:ln>
            <a:noFill/>
          </a:ln>
        </p:spPr>
      </p:pic>
      <p:sp>
        <p:nvSpPr>
          <p:cNvPr id="388" name="Shape 388"/>
          <p:cNvSpPr txBox="1"/>
          <p:nvPr/>
        </p:nvSpPr>
        <p:spPr>
          <a:xfrm>
            <a:off x="2348221" y="2517925"/>
            <a:ext cx="548700" cy="21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lgn="ctr">
              <a:spcBef>
                <a:spcPts val="0"/>
              </a:spcBef>
              <a:spcAft>
                <a:spcPts val="0"/>
              </a:spcAft>
              <a:buNone/>
            </a:pPr>
            <a:r>
              <a:rPr b="1" lang="en-GB" sz="800"/>
              <a:t>263</a:t>
            </a:r>
            <a:r>
              <a:rPr b="1" lang="en-GB" sz="800"/>
              <a:t>kB</a:t>
            </a:r>
            <a:endParaRPr b="1" sz="800"/>
          </a:p>
        </p:txBody>
      </p:sp>
      <p:sp>
        <p:nvSpPr>
          <p:cNvPr id="389" name="Shape 389"/>
          <p:cNvSpPr txBox="1"/>
          <p:nvPr/>
        </p:nvSpPr>
        <p:spPr>
          <a:xfrm>
            <a:off x="4136446" y="2517925"/>
            <a:ext cx="548700" cy="21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800"/>
              <a:t>88.4</a:t>
            </a:r>
            <a:r>
              <a:rPr b="1" lang="en-GB" sz="800"/>
              <a:t>kB</a:t>
            </a:r>
            <a:endParaRPr b="1" sz="800"/>
          </a:p>
        </p:txBody>
      </p:sp>
      <p:sp>
        <p:nvSpPr>
          <p:cNvPr id="390" name="Shape 390"/>
          <p:cNvSpPr txBox="1"/>
          <p:nvPr/>
        </p:nvSpPr>
        <p:spPr>
          <a:xfrm>
            <a:off x="5924671" y="2517925"/>
            <a:ext cx="548700" cy="21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800"/>
              <a:t>6.38</a:t>
            </a:r>
            <a:r>
              <a:rPr b="1" lang="en-GB" sz="800"/>
              <a:t>kB</a:t>
            </a:r>
            <a:endParaRPr b="1" sz="800"/>
          </a:p>
        </p:txBody>
      </p:sp>
      <p:sp>
        <p:nvSpPr>
          <p:cNvPr id="391" name="Shape 391"/>
          <p:cNvSpPr txBox="1"/>
          <p:nvPr/>
        </p:nvSpPr>
        <p:spPr>
          <a:xfrm>
            <a:off x="7718821" y="2517925"/>
            <a:ext cx="548700" cy="21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800"/>
              <a:t>2.07kB</a:t>
            </a:r>
            <a:endParaRPr b="1" sz="800"/>
          </a:p>
        </p:txBody>
      </p:sp>
      <p:pic>
        <p:nvPicPr>
          <p:cNvPr id="392" name="Shape 392"/>
          <p:cNvPicPr preferRelativeResize="0"/>
          <p:nvPr/>
        </p:nvPicPr>
        <p:blipFill>
          <a:blip r:embed="rId5">
            <a:alphaModFix/>
          </a:blip>
          <a:stretch>
            <a:fillRect/>
          </a:stretch>
        </p:blipFill>
        <p:spPr>
          <a:xfrm>
            <a:off x="6022138" y="1975292"/>
            <a:ext cx="353750" cy="513509"/>
          </a:xfrm>
          <a:prstGeom prst="rect">
            <a:avLst/>
          </a:prstGeom>
          <a:noFill/>
          <a:ln>
            <a:noFill/>
          </a:ln>
        </p:spPr>
      </p:pic>
      <p:sp>
        <p:nvSpPr>
          <p:cNvPr id="393" name="Shape 393"/>
          <p:cNvSpPr txBox="1"/>
          <p:nvPr/>
        </p:nvSpPr>
        <p:spPr>
          <a:xfrm>
            <a:off x="331096" y="2877925"/>
            <a:ext cx="1493700" cy="513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lgn="ctr">
              <a:spcBef>
                <a:spcPts val="0"/>
              </a:spcBef>
              <a:spcAft>
                <a:spcPts val="0"/>
              </a:spcAft>
              <a:buNone/>
            </a:pPr>
            <a:r>
              <a:rPr lang="en-GB"/>
              <a:t>Reducing size</a:t>
            </a:r>
            <a:endParaRPr/>
          </a:p>
        </p:txBody>
      </p:sp>
      <p:sp>
        <p:nvSpPr>
          <p:cNvPr id="394" name="Shape 394"/>
          <p:cNvSpPr txBox="1"/>
          <p:nvPr/>
        </p:nvSpPr>
        <p:spPr>
          <a:xfrm>
            <a:off x="331096" y="3937775"/>
            <a:ext cx="1493700" cy="513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Getting the image back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400" name="Shape 400"/>
          <p:cNvPicPr preferRelativeResize="0"/>
          <p:nvPr/>
        </p:nvPicPr>
        <p:blipFill>
          <a:blip r:embed="rId3">
            <a:alphaModFix/>
          </a:blip>
          <a:stretch>
            <a:fillRect/>
          </a:stretch>
        </p:blipFill>
        <p:spPr>
          <a:xfrm>
            <a:off x="4929825" y="350250"/>
            <a:ext cx="3460899" cy="4262376"/>
          </a:xfrm>
          <a:prstGeom prst="rect">
            <a:avLst/>
          </a:prstGeom>
          <a:noFill/>
          <a:ln>
            <a:noFill/>
          </a:ln>
        </p:spPr>
      </p:pic>
      <p:pic>
        <p:nvPicPr>
          <p:cNvPr id="401" name="Shape 401"/>
          <p:cNvPicPr preferRelativeResize="0"/>
          <p:nvPr/>
        </p:nvPicPr>
        <p:blipFill>
          <a:blip r:embed="rId4">
            <a:alphaModFix/>
          </a:blip>
          <a:stretch>
            <a:fillRect/>
          </a:stretch>
        </p:blipFill>
        <p:spPr>
          <a:xfrm>
            <a:off x="631875" y="345688"/>
            <a:ext cx="3460899" cy="42714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407" name="Shape 407"/>
          <p:cNvPicPr preferRelativeResize="0"/>
          <p:nvPr/>
        </p:nvPicPr>
        <p:blipFill>
          <a:blip r:embed="rId3">
            <a:alphaModFix/>
          </a:blip>
          <a:stretch>
            <a:fillRect/>
          </a:stretch>
        </p:blipFill>
        <p:spPr>
          <a:xfrm>
            <a:off x="275375" y="2486950"/>
            <a:ext cx="4194025" cy="2359151"/>
          </a:xfrm>
          <a:prstGeom prst="rect">
            <a:avLst/>
          </a:prstGeom>
          <a:noFill/>
          <a:ln>
            <a:noFill/>
          </a:ln>
        </p:spPr>
      </p:pic>
      <p:pic>
        <p:nvPicPr>
          <p:cNvPr id="408" name="Shape 408"/>
          <p:cNvPicPr preferRelativeResize="0"/>
          <p:nvPr/>
        </p:nvPicPr>
        <p:blipFill>
          <a:blip r:embed="rId4">
            <a:alphaModFix/>
          </a:blip>
          <a:stretch>
            <a:fillRect/>
          </a:stretch>
        </p:blipFill>
        <p:spPr>
          <a:xfrm>
            <a:off x="4565900" y="262550"/>
            <a:ext cx="4273300" cy="24037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414" name="Shape 414"/>
          <p:cNvPicPr preferRelativeResize="0"/>
          <p:nvPr/>
        </p:nvPicPr>
        <p:blipFill>
          <a:blip r:embed="rId3">
            <a:alphaModFix/>
          </a:blip>
          <a:stretch>
            <a:fillRect/>
          </a:stretch>
        </p:blipFill>
        <p:spPr>
          <a:xfrm>
            <a:off x="3987025" y="317300"/>
            <a:ext cx="4875298" cy="2742350"/>
          </a:xfrm>
          <a:prstGeom prst="rect">
            <a:avLst/>
          </a:prstGeom>
          <a:noFill/>
          <a:ln>
            <a:noFill/>
          </a:ln>
        </p:spPr>
      </p:pic>
      <p:pic>
        <p:nvPicPr>
          <p:cNvPr id="415" name="Shape 415"/>
          <p:cNvPicPr preferRelativeResize="0"/>
          <p:nvPr/>
        </p:nvPicPr>
        <p:blipFill>
          <a:blip r:embed="rId4">
            <a:alphaModFix/>
          </a:blip>
          <a:stretch>
            <a:fillRect/>
          </a:stretch>
        </p:blipFill>
        <p:spPr>
          <a:xfrm>
            <a:off x="304800" y="2795750"/>
            <a:ext cx="3682224" cy="2071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Introduction to the project and its tasks</a:t>
            </a:r>
            <a:endParaRPr/>
          </a:p>
        </p:txBody>
      </p:sp>
      <p:sp>
        <p:nvSpPr>
          <p:cNvPr id="167" name="Shape 16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800">
                <a:solidFill>
                  <a:schemeClr val="lt1"/>
                </a:solidFill>
                <a:latin typeface="Century Gothic"/>
                <a:ea typeface="Century Gothic"/>
                <a:cs typeface="Century Gothic"/>
                <a:sym typeface="Century Gothic"/>
              </a:rPr>
              <a:t>Our</a:t>
            </a:r>
            <a:r>
              <a:rPr lang="en-GB" sz="1800">
                <a:solidFill>
                  <a:schemeClr val="lt1"/>
                </a:solidFill>
                <a:latin typeface="Century Gothic"/>
                <a:ea typeface="Century Gothic"/>
                <a:cs typeface="Century Gothic"/>
                <a:sym typeface="Century Gothic"/>
              </a:rPr>
              <a:t> Goal :  Provide information through slow networks</a:t>
            </a:r>
            <a:endParaRPr sz="1800">
              <a:solidFill>
                <a:schemeClr val="lt1"/>
              </a:solidFill>
              <a:latin typeface="Century Gothic"/>
              <a:ea typeface="Century Gothic"/>
              <a:cs typeface="Century Gothic"/>
              <a:sym typeface="Century Gothic"/>
            </a:endParaRPr>
          </a:p>
          <a:p>
            <a:pPr indent="0" lvl="0" marL="0" rtl="0">
              <a:spcBef>
                <a:spcPts val="1600"/>
              </a:spcBef>
              <a:spcAft>
                <a:spcPts val="0"/>
              </a:spcAft>
              <a:buNone/>
            </a:pPr>
            <a:r>
              <a:rPr lang="en-GB" sz="1800">
                <a:solidFill>
                  <a:schemeClr val="lt1"/>
                </a:solidFill>
                <a:latin typeface="Century Gothic"/>
                <a:ea typeface="Century Gothic"/>
                <a:cs typeface="Century Gothic"/>
                <a:sym typeface="Century Gothic"/>
              </a:rPr>
              <a:t>(ie. mobile networks in developing countries)</a:t>
            </a:r>
            <a:endParaRPr sz="1800">
              <a:solidFill>
                <a:schemeClr val="lt1"/>
              </a:solidFill>
              <a:latin typeface="Century Gothic"/>
              <a:ea typeface="Century Gothic"/>
              <a:cs typeface="Century Gothic"/>
              <a:sym typeface="Century Gothic"/>
            </a:endParaRPr>
          </a:p>
          <a:p>
            <a:pPr indent="-342900" lvl="0" marL="457200" rtl="0">
              <a:spcBef>
                <a:spcPts val="1600"/>
              </a:spcBef>
              <a:spcAft>
                <a:spcPts val="0"/>
              </a:spcAft>
              <a:buClr>
                <a:schemeClr val="lt1"/>
              </a:buClr>
              <a:buSzPts val="1800"/>
              <a:buFont typeface="Century Gothic"/>
              <a:buChar char="●"/>
            </a:pPr>
            <a:r>
              <a:rPr lang="en-GB" sz="1800">
                <a:solidFill>
                  <a:schemeClr val="lt1"/>
                </a:solidFill>
                <a:latin typeface="Century Gothic"/>
                <a:ea typeface="Century Gothic"/>
                <a:cs typeface="Century Gothic"/>
                <a:sym typeface="Century Gothic"/>
              </a:rPr>
              <a:t>Find a way to have a better image </a:t>
            </a:r>
            <a:r>
              <a:rPr lang="en-GB" sz="1800">
                <a:solidFill>
                  <a:schemeClr val="lt1"/>
                </a:solidFill>
                <a:latin typeface="Century Gothic"/>
                <a:ea typeface="Century Gothic"/>
                <a:cs typeface="Century Gothic"/>
                <a:sym typeface="Century Gothic"/>
              </a:rPr>
              <a:t>compression</a:t>
            </a:r>
            <a:endParaRPr sz="1800">
              <a:solidFill>
                <a:schemeClr val="lt1"/>
              </a:solidFill>
              <a:latin typeface="Century Gothic"/>
              <a:ea typeface="Century Gothic"/>
              <a:cs typeface="Century Gothic"/>
              <a:sym typeface="Century Gothic"/>
            </a:endParaRPr>
          </a:p>
          <a:p>
            <a:pPr indent="0" lvl="0" marL="0" rtl="0">
              <a:spcBef>
                <a:spcPts val="1600"/>
              </a:spcBef>
              <a:spcAft>
                <a:spcPts val="0"/>
              </a:spcAft>
              <a:buNone/>
            </a:pPr>
            <a:r>
              <a:rPr lang="en-GB" sz="1800">
                <a:solidFill>
                  <a:schemeClr val="lt1"/>
                </a:solidFill>
                <a:latin typeface="Century Gothic"/>
                <a:ea typeface="Century Gothic"/>
                <a:cs typeface="Century Gothic"/>
                <a:sym typeface="Century Gothic"/>
              </a:rPr>
              <a:t>Using</a:t>
            </a:r>
            <a:r>
              <a:rPr lang="en-GB" sz="1800">
                <a:solidFill>
                  <a:schemeClr val="lt1"/>
                </a:solidFill>
                <a:latin typeface="Century Gothic"/>
                <a:ea typeface="Century Gothic"/>
                <a:cs typeface="Century Gothic"/>
                <a:sym typeface="Century Gothic"/>
              </a:rPr>
              <a:t> Prediction, Colorization and </a:t>
            </a:r>
            <a:r>
              <a:rPr lang="en-GB" sz="1800">
                <a:solidFill>
                  <a:schemeClr val="lt1"/>
                </a:solidFill>
                <a:latin typeface="Century Gothic"/>
                <a:ea typeface="Century Gothic"/>
                <a:cs typeface="Century Gothic"/>
                <a:sym typeface="Century Gothic"/>
              </a:rPr>
              <a:t>Super Resolution </a:t>
            </a:r>
            <a:r>
              <a:rPr lang="en-GB" sz="1800">
                <a:solidFill>
                  <a:schemeClr val="lt1"/>
                </a:solidFill>
                <a:latin typeface="Century Gothic"/>
                <a:ea typeface="Century Gothic"/>
                <a:cs typeface="Century Gothic"/>
                <a:sym typeface="Century Gothic"/>
              </a:rPr>
              <a:t>to achieve it. </a:t>
            </a:r>
            <a:endParaRPr sz="1800">
              <a:solidFill>
                <a:schemeClr val="lt1"/>
              </a:solidFill>
              <a:latin typeface="Century Gothic"/>
              <a:ea typeface="Century Gothic"/>
              <a:cs typeface="Century Gothic"/>
              <a:sym typeface="Century Gothic"/>
            </a:endParaRPr>
          </a:p>
          <a:p>
            <a:pPr indent="0" lvl="0" marL="0" rtl="0">
              <a:spcBef>
                <a:spcPts val="1600"/>
              </a:spcBef>
              <a:spcAft>
                <a:spcPts val="1600"/>
              </a:spcAft>
              <a:buNone/>
            </a:pPr>
            <a:r>
              <a:t/>
            </a:r>
            <a:endParaRPr>
              <a:solidFill>
                <a:schemeClr val="lt1"/>
              </a:solidFill>
              <a:latin typeface="Century Gothic"/>
              <a:ea typeface="Century Gothic"/>
              <a:cs typeface="Century Gothic"/>
              <a:sym typeface="Century Gothic"/>
            </a:endParaRPr>
          </a:p>
        </p:txBody>
      </p:sp>
      <p:sp>
        <p:nvSpPr>
          <p:cNvPr id="168" name="Shape 16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Demonstration</a:t>
            </a:r>
            <a:endParaRPr/>
          </a:p>
        </p:txBody>
      </p:sp>
      <p:sp>
        <p:nvSpPr>
          <p:cNvPr id="421" name="Shape 4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Finally, now what?</a:t>
            </a:r>
            <a:endParaRPr/>
          </a:p>
        </p:txBody>
      </p:sp>
      <p:sp>
        <p:nvSpPr>
          <p:cNvPr id="427" name="Shape 42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Today’s limits</a:t>
            </a:r>
            <a:endParaRPr/>
          </a:p>
        </p:txBody>
      </p:sp>
      <p:sp>
        <p:nvSpPr>
          <p:cNvPr id="433" name="Shape 43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id="434" name="Shape 43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311150" lvl="0" marL="457200" rtl="0">
              <a:spcBef>
                <a:spcPts val="1600"/>
              </a:spcBef>
              <a:spcAft>
                <a:spcPts val="0"/>
              </a:spcAft>
              <a:buSzPts val="1300"/>
              <a:buChar char="●"/>
            </a:pPr>
            <a:r>
              <a:rPr lang="en-GB"/>
              <a:t>Size of the trained neural networks (~300MB each) for a cell phone usage.</a:t>
            </a:r>
            <a:endParaRPr/>
          </a:p>
          <a:p>
            <a:pPr indent="0" lvl="0" marL="0" rtl="0">
              <a:spcBef>
                <a:spcPts val="1600"/>
              </a:spcBef>
              <a:spcAft>
                <a:spcPts val="0"/>
              </a:spcAft>
              <a:buNone/>
            </a:pPr>
            <a:r>
              <a:t/>
            </a:r>
            <a:endParaRPr/>
          </a:p>
          <a:p>
            <a:pPr indent="-311150" lvl="0" marL="457200" rtl="0">
              <a:spcBef>
                <a:spcPts val="1600"/>
              </a:spcBef>
              <a:spcAft>
                <a:spcPts val="0"/>
              </a:spcAft>
              <a:buSzPts val="1300"/>
              <a:buChar char="●"/>
            </a:pPr>
            <a:r>
              <a:rPr lang="en-GB"/>
              <a:t>Not applicable to artistics pictures (integrity not respected) for now.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Future possible leads</a:t>
            </a:r>
            <a:endParaRPr/>
          </a:p>
        </p:txBody>
      </p:sp>
      <p:sp>
        <p:nvSpPr>
          <p:cNvPr id="440" name="Shape 44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Dataset more diverse to get better results?</a:t>
            </a:r>
            <a:endParaRPr/>
          </a:p>
          <a:p>
            <a:pPr indent="0" lvl="0" marL="0" rtl="0">
              <a:spcBef>
                <a:spcPts val="1600"/>
              </a:spcBef>
              <a:spcAft>
                <a:spcPts val="0"/>
              </a:spcAft>
              <a:buNone/>
            </a:pPr>
            <a:r>
              <a:t/>
            </a:r>
            <a:endParaRPr/>
          </a:p>
          <a:p>
            <a:pPr indent="-311150" lvl="0" marL="457200" rtl="0">
              <a:spcBef>
                <a:spcPts val="1600"/>
              </a:spcBef>
              <a:spcAft>
                <a:spcPts val="0"/>
              </a:spcAft>
              <a:buSzPts val="1300"/>
              <a:buChar char="●"/>
            </a:pPr>
            <a:r>
              <a:rPr lang="en-GB"/>
              <a:t>Downsize the height and width 2 times (instead of 4).</a:t>
            </a:r>
            <a:endParaRPr/>
          </a:p>
          <a:p>
            <a:pPr indent="0" lvl="0" marL="0" rtl="0">
              <a:spcBef>
                <a:spcPts val="1600"/>
              </a:spcBef>
              <a:spcAft>
                <a:spcPts val="0"/>
              </a:spcAft>
              <a:buNone/>
            </a:pPr>
            <a:r>
              <a:t/>
            </a:r>
            <a:endParaRPr/>
          </a:p>
          <a:p>
            <a:pPr indent="-311150" lvl="0" marL="457200" rtl="0">
              <a:spcBef>
                <a:spcPts val="1600"/>
              </a:spcBef>
              <a:spcAft>
                <a:spcPts val="0"/>
              </a:spcAft>
              <a:buSzPts val="1300"/>
              <a:buChar char="●"/>
            </a:pPr>
            <a:r>
              <a:rPr lang="en-GB"/>
              <a:t>Improve downsize (using convolution for example).</a:t>
            </a:r>
            <a:endParaRPr/>
          </a:p>
        </p:txBody>
      </p:sp>
      <p:sp>
        <p:nvSpPr>
          <p:cNvPr id="441" name="Shape 44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SRGAN</a:t>
            </a:r>
            <a:endParaRPr/>
          </a:p>
        </p:txBody>
      </p:sp>
      <p:sp>
        <p:nvSpPr>
          <p:cNvPr id="174" name="Shape 17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175" name="Shape 175"/>
          <p:cNvSpPr txBox="1"/>
          <p:nvPr/>
        </p:nvSpPr>
        <p:spPr>
          <a:xfrm>
            <a:off x="114800" y="3802025"/>
            <a:ext cx="5882400" cy="121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000">
                <a:solidFill>
                  <a:srgbClr val="FFFFFF"/>
                </a:solidFill>
              </a:rPr>
              <a:t>Generative Adversarial Networks (GANs): Engine and Applications (2017)</a:t>
            </a:r>
            <a:endParaRPr sz="1000">
              <a:solidFill>
                <a:srgbClr val="FFFFFF"/>
              </a:solidFill>
            </a:endParaRPr>
          </a:p>
          <a:p>
            <a:pPr indent="0" lvl="0" marL="0">
              <a:spcBef>
                <a:spcPts val="0"/>
              </a:spcBef>
              <a:spcAft>
                <a:spcPts val="0"/>
              </a:spcAft>
              <a:buNone/>
            </a:pPr>
            <a:r>
              <a:rPr i="1" lang="en-GB" sz="700">
                <a:solidFill>
                  <a:srgbClr val="FFFFFF"/>
                </a:solidFill>
              </a:rPr>
              <a:t>Anton Karazeev on https://blog.statsbot.co/generative-adversarial-networks-gans-engine-and-applications-f96291965b47</a:t>
            </a:r>
            <a:endParaRPr i="1" sz="700">
              <a:solidFill>
                <a:srgbClr val="FFFFFF"/>
              </a:solidFill>
            </a:endParaRPr>
          </a:p>
          <a:p>
            <a:pPr indent="0" lvl="0" marL="0">
              <a:spcBef>
                <a:spcPts val="0"/>
              </a:spcBef>
              <a:spcAft>
                <a:spcPts val="0"/>
              </a:spcAft>
              <a:buNone/>
            </a:pPr>
            <a:r>
              <a:t/>
            </a:r>
            <a:endParaRPr sz="1000">
              <a:solidFill>
                <a:srgbClr val="FFFFFF"/>
              </a:solidFill>
            </a:endParaRPr>
          </a:p>
          <a:p>
            <a:pPr indent="0" lvl="0" marL="0">
              <a:spcBef>
                <a:spcPts val="0"/>
              </a:spcBef>
              <a:spcAft>
                <a:spcPts val="0"/>
              </a:spcAft>
              <a:buNone/>
            </a:pPr>
            <a:r>
              <a:rPr lang="en-GB" sz="1000">
                <a:solidFill>
                  <a:srgbClr val="FFFFFF"/>
                </a:solidFill>
              </a:rPr>
              <a:t>Photo-Realistic Single Image Super-Resolution Using a Generative Adversarial Network (2017)</a:t>
            </a:r>
            <a:endParaRPr sz="1000">
              <a:solidFill>
                <a:srgbClr val="FFFFFF"/>
              </a:solidFill>
            </a:endParaRPr>
          </a:p>
          <a:p>
            <a:pPr indent="0" lvl="0" marL="0">
              <a:spcBef>
                <a:spcPts val="0"/>
              </a:spcBef>
              <a:spcAft>
                <a:spcPts val="0"/>
              </a:spcAft>
              <a:buNone/>
            </a:pPr>
            <a:r>
              <a:rPr i="1" lang="en-GB" sz="700">
                <a:solidFill>
                  <a:srgbClr val="FFFFFF"/>
                </a:solidFill>
              </a:rPr>
              <a:t>Christian Ledig, Lucas Theis, Ferenc Huszar, Jose Caballero, Andrew Cunningham, Alejandro Acosta, Andrew Aitken, Alykhan Tejani,</a:t>
            </a:r>
            <a:endParaRPr i="1" sz="700">
              <a:solidFill>
                <a:srgbClr val="FFFFFF"/>
              </a:solidFill>
            </a:endParaRPr>
          </a:p>
          <a:p>
            <a:pPr indent="0" lvl="0" marL="0">
              <a:spcBef>
                <a:spcPts val="0"/>
              </a:spcBef>
              <a:spcAft>
                <a:spcPts val="0"/>
              </a:spcAft>
              <a:buNone/>
            </a:pPr>
            <a:r>
              <a:rPr i="1" lang="en-GB" sz="700">
                <a:solidFill>
                  <a:srgbClr val="FFFFFF"/>
                </a:solidFill>
              </a:rPr>
              <a:t>Johannes Totz, Zehan Wang, Wenzhe Shi Twitter</a:t>
            </a:r>
            <a:endParaRPr i="1" sz="700">
              <a:solidFill>
                <a:srgbClr val="FFFFFF"/>
              </a:solidFill>
            </a:endParaRPr>
          </a:p>
          <a:p>
            <a:pPr indent="0" lvl="0" marL="0">
              <a:spcBef>
                <a:spcPts val="0"/>
              </a:spcBef>
              <a:spcAft>
                <a:spcPts val="0"/>
              </a:spcAft>
              <a:buNone/>
            </a:pPr>
            <a:r>
              <a:t/>
            </a:r>
            <a:endParaRPr i="1"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is a </a:t>
            </a:r>
            <a:r>
              <a:rPr lang="en-GB"/>
              <a:t>Super Resolution</a:t>
            </a:r>
            <a:r>
              <a:rPr lang="en-GB"/>
              <a:t>?</a:t>
            </a:r>
            <a:endParaRPr/>
          </a:p>
        </p:txBody>
      </p:sp>
      <p:sp>
        <p:nvSpPr>
          <p:cNvPr id="181" name="Shape 18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82" name="Shape 182"/>
          <p:cNvPicPr preferRelativeResize="0"/>
          <p:nvPr/>
        </p:nvPicPr>
        <p:blipFill>
          <a:blip r:embed="rId3">
            <a:alphaModFix/>
          </a:blip>
          <a:stretch>
            <a:fillRect/>
          </a:stretch>
        </p:blipFill>
        <p:spPr>
          <a:xfrm>
            <a:off x="515100" y="1952600"/>
            <a:ext cx="8113809" cy="2438669"/>
          </a:xfrm>
          <a:prstGeom prst="rect">
            <a:avLst/>
          </a:prstGeom>
          <a:noFill/>
          <a:ln>
            <a:noFill/>
          </a:ln>
        </p:spPr>
      </p:pic>
      <p:cxnSp>
        <p:nvCxnSpPr>
          <p:cNvPr id="183" name="Shape 183"/>
          <p:cNvCxnSpPr/>
          <p:nvPr/>
        </p:nvCxnSpPr>
        <p:spPr>
          <a:xfrm flipH="1" rot="10800000">
            <a:off x="1799675" y="2153600"/>
            <a:ext cx="1473900" cy="154200"/>
          </a:xfrm>
          <a:prstGeom prst="straightConnector1">
            <a:avLst/>
          </a:prstGeom>
          <a:noFill/>
          <a:ln cap="flat" cmpd="sng" w="9525">
            <a:solidFill>
              <a:schemeClr val="dk2"/>
            </a:solidFill>
            <a:prstDash val="solid"/>
            <a:round/>
            <a:headEnd len="lg" w="lg" type="none"/>
            <a:tailEnd len="lg" w="lg" type="none"/>
          </a:ln>
        </p:spPr>
      </p:cxnSp>
      <p:cxnSp>
        <p:nvCxnSpPr>
          <p:cNvPr id="184" name="Shape 184"/>
          <p:cNvCxnSpPr/>
          <p:nvPr/>
        </p:nvCxnSpPr>
        <p:spPr>
          <a:xfrm>
            <a:off x="1794725" y="2428075"/>
            <a:ext cx="1483800" cy="3774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SRCNN?</a:t>
            </a:r>
            <a:endParaRPr/>
          </a:p>
        </p:txBody>
      </p:sp>
      <p:sp>
        <p:nvSpPr>
          <p:cNvPr id="190" name="Shape 19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91" name="Shape 191"/>
          <p:cNvPicPr preferRelativeResize="0"/>
          <p:nvPr/>
        </p:nvPicPr>
        <p:blipFill>
          <a:blip r:embed="rId3">
            <a:alphaModFix/>
          </a:blip>
          <a:stretch>
            <a:fillRect/>
          </a:stretch>
        </p:blipFill>
        <p:spPr>
          <a:xfrm>
            <a:off x="529038" y="1556100"/>
            <a:ext cx="8085935" cy="29101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is a GAN?</a:t>
            </a:r>
            <a:endParaRPr/>
          </a:p>
        </p:txBody>
      </p:sp>
      <p:sp>
        <p:nvSpPr>
          <p:cNvPr id="197" name="Shape 19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98" name="Shape 198"/>
          <p:cNvPicPr preferRelativeResize="0"/>
          <p:nvPr/>
        </p:nvPicPr>
        <p:blipFill>
          <a:blip r:embed="rId3">
            <a:alphaModFix/>
          </a:blip>
          <a:stretch>
            <a:fillRect/>
          </a:stretch>
        </p:blipFill>
        <p:spPr>
          <a:xfrm>
            <a:off x="1871125" y="1445075"/>
            <a:ext cx="5401750" cy="3038475"/>
          </a:xfrm>
          <a:prstGeom prst="rect">
            <a:avLst/>
          </a:prstGeom>
          <a:noFill/>
          <a:ln>
            <a:noFill/>
          </a:ln>
        </p:spPr>
      </p:pic>
      <p:sp>
        <p:nvSpPr>
          <p:cNvPr id="199" name="Shape 199"/>
          <p:cNvSpPr/>
          <p:nvPr/>
        </p:nvSpPr>
        <p:spPr>
          <a:xfrm>
            <a:off x="1635600" y="2367300"/>
            <a:ext cx="3945600" cy="2245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is a GAN?</a:t>
            </a:r>
            <a:endParaRPr/>
          </a:p>
        </p:txBody>
      </p:sp>
      <p:sp>
        <p:nvSpPr>
          <p:cNvPr id="205" name="Shape 20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206" name="Shape 206"/>
          <p:cNvPicPr preferRelativeResize="0"/>
          <p:nvPr/>
        </p:nvPicPr>
        <p:blipFill>
          <a:blip r:embed="rId3">
            <a:alphaModFix/>
          </a:blip>
          <a:stretch>
            <a:fillRect/>
          </a:stretch>
        </p:blipFill>
        <p:spPr>
          <a:xfrm>
            <a:off x="452838" y="1800200"/>
            <a:ext cx="8238324" cy="2291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SRGAN</a:t>
            </a:r>
            <a:endParaRPr/>
          </a:p>
        </p:txBody>
      </p:sp>
      <p:sp>
        <p:nvSpPr>
          <p:cNvPr id="212" name="Shape 2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id="213" name="Shape 213"/>
          <p:cNvSpPr txBox="1"/>
          <p:nvPr>
            <p:ph idx="1" type="body"/>
          </p:nvPr>
        </p:nvSpPr>
        <p:spPr>
          <a:xfrm>
            <a:off x="819188" y="2489275"/>
            <a:ext cx="3686100" cy="24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Zsdonghao</a:t>
            </a:r>
            <a:endParaRPr/>
          </a:p>
          <a:p>
            <a:pPr indent="-298450" lvl="1" marL="914400" rtl="0">
              <a:spcBef>
                <a:spcPts val="1600"/>
              </a:spcBef>
              <a:spcAft>
                <a:spcPts val="0"/>
              </a:spcAft>
              <a:buSzPts val="1100"/>
              <a:buChar char="○"/>
            </a:pPr>
            <a:r>
              <a:rPr lang="en-GB"/>
              <a:t>Generator 36  Layers</a:t>
            </a:r>
            <a:endParaRPr/>
          </a:p>
          <a:p>
            <a:pPr indent="-298450" lvl="1" marL="914400" rtl="0">
              <a:spcBef>
                <a:spcPts val="0"/>
              </a:spcBef>
              <a:spcAft>
                <a:spcPts val="0"/>
              </a:spcAft>
              <a:buSzPts val="1100"/>
              <a:buChar char="○"/>
            </a:pPr>
            <a:r>
              <a:rPr lang="en-GB"/>
              <a:t>Discriminator </a:t>
            </a:r>
            <a:r>
              <a:rPr lang="en-GB"/>
              <a:t>7 Layers</a:t>
            </a:r>
            <a:endParaRPr/>
          </a:p>
          <a:p>
            <a:pPr indent="0" lvl="0" marL="0" rtl="0">
              <a:spcBef>
                <a:spcPts val="1600"/>
              </a:spcBef>
              <a:spcAft>
                <a:spcPts val="0"/>
              </a:spcAft>
              <a:buNone/>
            </a:pPr>
            <a:r>
              <a:rPr lang="en-GB" sz="1100"/>
              <a:t>Training on Div2k (800 professional pictures)</a:t>
            </a:r>
            <a:endParaRPr sz="1100"/>
          </a:p>
          <a:p>
            <a:pPr indent="0" lvl="0" marL="0" rtl="0">
              <a:spcBef>
                <a:spcPts val="1600"/>
              </a:spcBef>
              <a:spcAft>
                <a:spcPts val="1600"/>
              </a:spcAft>
              <a:buNone/>
            </a:pPr>
            <a:r>
              <a:t/>
            </a:r>
            <a:endParaRPr i="1" sz="1100"/>
          </a:p>
        </p:txBody>
      </p:sp>
      <p:sp>
        <p:nvSpPr>
          <p:cNvPr id="214" name="Shape 214"/>
          <p:cNvSpPr txBox="1"/>
          <p:nvPr>
            <p:ph idx="2" type="body"/>
          </p:nvPr>
        </p:nvSpPr>
        <p:spPr>
          <a:xfrm>
            <a:off x="4638713" y="2489275"/>
            <a:ext cx="3686100" cy="24480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Brade</a:t>
            </a:r>
            <a:endParaRPr i="1" sz="1100"/>
          </a:p>
          <a:p>
            <a:pPr indent="0" lvl="0" marL="0">
              <a:spcBef>
                <a:spcPts val="1600"/>
              </a:spcBef>
              <a:spcAft>
                <a:spcPts val="0"/>
              </a:spcAft>
              <a:buNone/>
            </a:pPr>
            <a:r>
              <a:rPr lang="en-GB" sz="1100"/>
              <a:t>Pre-trained: RAISE Dataset (8156 high quality pictures)</a:t>
            </a:r>
            <a:endParaRPr sz="1100"/>
          </a:p>
          <a:p>
            <a:pPr indent="0" lvl="0" marL="0" rtl="0">
              <a:spcBef>
                <a:spcPts val="1600"/>
              </a:spcBef>
              <a:spcAft>
                <a:spcPts val="1600"/>
              </a:spcAft>
              <a:buNone/>
            </a:pPr>
            <a:r>
              <a:rPr lang="en-GB" sz="1100"/>
              <a:t>Our: Training only on B&amp;W faces (1520 small amateur pictures)</a:t>
            </a:r>
            <a:endParaRPr sz="1100"/>
          </a:p>
        </p:txBody>
      </p:sp>
      <p:sp>
        <p:nvSpPr>
          <p:cNvPr id="215" name="Shape 215"/>
          <p:cNvSpPr txBox="1"/>
          <p:nvPr/>
        </p:nvSpPr>
        <p:spPr>
          <a:xfrm>
            <a:off x="975025" y="1686475"/>
            <a:ext cx="6959400" cy="6084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100">
                <a:solidFill>
                  <a:schemeClr val="dk2"/>
                </a:solidFill>
                <a:latin typeface="Calibri"/>
                <a:ea typeface="Calibri"/>
                <a:cs typeface="Calibri"/>
                <a:sym typeface="Calibri"/>
              </a:rPr>
              <a:t>Implementation of </a:t>
            </a:r>
            <a:r>
              <a:rPr i="1" lang="en-GB" sz="1100">
                <a:solidFill>
                  <a:schemeClr val="dk2"/>
                </a:solidFill>
                <a:latin typeface="Calibri"/>
                <a:ea typeface="Calibri"/>
                <a:cs typeface="Calibri"/>
                <a:sym typeface="Calibri"/>
              </a:rPr>
              <a:t>"Photo-Realistic Single Image Super-Resolution Using a Generative Adversarial Network"</a:t>
            </a:r>
            <a:endParaRPr i="1" sz="1100">
              <a:solidFill>
                <a:schemeClr val="dk2"/>
              </a:solidFill>
              <a:latin typeface="Calibri"/>
              <a:ea typeface="Calibri"/>
              <a:cs typeface="Calibri"/>
              <a:sym typeface="Calibri"/>
            </a:endParaRPr>
          </a:p>
          <a:p>
            <a:pPr indent="0" lvl="0" marL="0" rtl="0">
              <a:lnSpc>
                <a:spcPct val="100000"/>
              </a:lnSpc>
              <a:spcBef>
                <a:spcPts val="1000"/>
              </a:spcBef>
              <a:spcAft>
                <a:spcPts val="1000"/>
              </a:spcAft>
              <a:buNone/>
            </a:pPr>
            <a:r>
              <a:rPr lang="en-GB" sz="1100" u="sng">
                <a:solidFill>
                  <a:schemeClr val="accent5"/>
                </a:solidFill>
                <a:latin typeface="Calibri"/>
                <a:ea typeface="Calibri"/>
                <a:cs typeface="Calibri"/>
                <a:sym typeface="Calibri"/>
                <a:hlinkClick r:id="rId3"/>
              </a:rPr>
              <a:t>https://arxiv.org/abs/1609.04802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